
<file path=[Content_Types].xml><?xml version="1.0" encoding="utf-8"?>
<Types xmlns="http://schemas.openxmlformats.org/package/2006/content-types">
  <Default Extension="png" ContentType="image/png"/>
  <Default Extension="jpeg" ContentType="image/jpeg"/>
  <Default Extension="JPG" ContentType="image/.jp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Lst>
  <p:notesMasterIdLst>
    <p:notesMasterId r:id="rId10"/>
  </p:notesMasterIdLst>
  <p:sldIdLst>
    <p:sldId id="256" r:id="rId5"/>
    <p:sldId id="257" r:id="rId6"/>
    <p:sldId id="274" r:id="rId7"/>
    <p:sldId id="475" r:id="rId8"/>
    <p:sldId id="276" r:id="rId9"/>
    <p:sldId id="432" r:id="rId11"/>
    <p:sldId id="474" r:id="rId12"/>
    <p:sldId id="262" r:id="rId13"/>
    <p:sldId id="542" r:id="rId14"/>
    <p:sldId id="543" r:id="rId15"/>
    <p:sldId id="430" r:id="rId16"/>
    <p:sldId id="544" r:id="rId17"/>
    <p:sldId id="476" r:id="rId18"/>
    <p:sldId id="265" r:id="rId19"/>
    <p:sldId id="266" r:id="rId20"/>
    <p:sldId id="512" r:id="rId21"/>
    <p:sldId id="513" r:id="rId22"/>
    <p:sldId id="545" r:id="rId23"/>
    <p:sldId id="267" r:id="rId24"/>
    <p:sldId id="514" r:id="rId25"/>
    <p:sldId id="268" r:id="rId26"/>
    <p:sldId id="393" r:id="rId27"/>
    <p:sldId id="271" r:id="rId28"/>
    <p:sldId id="394" r:id="rId29"/>
    <p:sldId id="395" r:id="rId30"/>
    <p:sldId id="261" r:id="rId31"/>
    <p:sldId id="431" r:id="rId32"/>
    <p:sldId id="277" r:id="rId33"/>
    <p:sldId id="304" r:id="rId34"/>
    <p:sldId id="434" r:id="rId35"/>
    <p:sldId id="305" r:id="rId36"/>
    <p:sldId id="279" r:id="rId37"/>
    <p:sldId id="546" r:id="rId38"/>
    <p:sldId id="466" r:id="rId39"/>
    <p:sldId id="467" r:id="rId40"/>
    <p:sldId id="468" r:id="rId41"/>
    <p:sldId id="469" r:id="rId42"/>
    <p:sldId id="470" r:id="rId43"/>
    <p:sldId id="471" r:id="rId44"/>
    <p:sldId id="472" r:id="rId45"/>
    <p:sldId id="473" r:id="rId46"/>
    <p:sldId id="288" r:id="rId47"/>
    <p:sldId id="289" r:id="rId48"/>
    <p:sldId id="290" r:id="rId49"/>
    <p:sldId id="291" r:id="rId50"/>
    <p:sldId id="292" r:id="rId51"/>
  </p:sldIdLst>
  <p:sldSz cx="9144000" cy="6858000" type="screen4x3"/>
  <p:notesSz cx="6858000" cy="9144000"/>
  <p:custDataLst>
    <p:tags r:id="rId56"/>
  </p:custData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l" initials="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69" d="100"/>
          <a:sy n="69" d="100"/>
        </p:scale>
        <p:origin x="-138" y="-102"/>
      </p:cViewPr>
      <p:guideLst>
        <p:guide orient="horz" pos="216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6" Type="http://schemas.openxmlformats.org/officeDocument/2006/relationships/tags" Target="tags/tag10.xml"/><Relationship Id="rId55" Type="http://schemas.openxmlformats.org/officeDocument/2006/relationships/commentAuthors" Target="commentAuthors.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D2A48B96-639E-45A3-A0BA-2464DFDB1FAA}"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7172" name="幻灯片图像占位符 3"/>
          <p:cNvSpPr>
            <a:spLocks noGrp="1" noRot="1" noChangeAspect="1"/>
          </p:cNvSpPr>
          <p:nvPr>
            <p:ph type="sldImg"/>
          </p:nvPr>
        </p:nvSpPr>
        <p:spPr>
          <a:xfrm>
            <a:off x="1371600" y="1143000"/>
            <a:ext cx="4114800" cy="3086100"/>
          </a:xfrm>
          <a:prstGeom prst="rect">
            <a:avLst/>
          </a:prstGeom>
          <a:noFill/>
          <a:ln w="12700" cap="flat" cmpd="sng">
            <a:solidFill>
              <a:srgbClr val="000000"/>
            </a:solidFill>
            <a:prstDash val="solid"/>
            <a:round/>
            <a:headEnd type="none" w="med" len="med"/>
            <a:tailEnd type="none" w="med" len="med"/>
          </a:ln>
        </p:spPr>
      </p:sp>
      <p:sp>
        <p:nvSpPr>
          <p:cNvPr id="7173" name="备注占位符 4"/>
          <p:cNvSpPr>
            <a:spLocks noGrp="1"/>
          </p:cNvSpPr>
          <p:nvPr>
            <p:ph type="body" sz="quarter"/>
          </p:nvPr>
        </p:nvSpPr>
        <p:spPr>
          <a:xfrm>
            <a:off x="685800" y="4400550"/>
            <a:ext cx="5486400" cy="3600450"/>
          </a:xfrm>
          <a:prstGeom prst="rect">
            <a:avLst/>
          </a:prstGeom>
          <a:noFill/>
          <a:ln w="9525">
            <a:noFill/>
          </a:ln>
        </p:spPr>
        <p:txBody>
          <a:bodyPr vert="horz" lIns="91440" tIns="45720" rIns="91440" bIns="45720" anchor="t" anchorCtr="0"/>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A6837353-30EB-4A48-80EB-173D804AEFBD}"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Rectangle 2"/>
          <p:cNvSpPr>
            <a:spLocks noGrp="1" noRot="1" noTextEdit="1"/>
          </p:cNvSpPr>
          <p:nvPr>
            <p:ph type="sldImg"/>
          </p:nvPr>
        </p:nvSpPr>
        <p:spPr/>
      </p:sp>
      <p:sp>
        <p:nvSpPr>
          <p:cNvPr id="13314" name="Rectangle 3"/>
          <p:cNvSpPr>
            <a:spLocks noGrp="1"/>
          </p:cNvSpPr>
          <p:nvPr>
            <p:ph type="body"/>
          </p:nvPr>
        </p:nvSpPr>
        <p:spPr/>
        <p:txBody>
          <a:bodyPr wrap="square" lIns="91440" tIns="45720" rIns="91440" bIns="45720" anchor="t" anchorCtr="0"/>
          <a:p>
            <a:pPr lvl="0"/>
            <a:r>
              <a:rPr lang="zh-CN" altLang="en-US" sz="2400" b="1" dirty="0">
                <a:latin typeface="Arial" panose="020B0604020202020204" pitchFamily="34" charset="0"/>
                <a:ea typeface="仿宋_GB2312" charset="-122"/>
              </a:rPr>
              <a:t>介绍电子信息技术的基本概念、专业内容、技术发展历程、当前的技术状况和今后的可能发展走向。帮助学生了解专业、选修专业课，了解大学电子信息类的专业设置情况和毕业后可能从事的专业技术工作领域</a:t>
            </a:r>
            <a:endParaRPr lang="zh-CN" altLang="en-US" sz="2400" b="1" dirty="0">
              <a:latin typeface="Arial" panose="020B0604020202020204" pitchFamily="34" charset="0"/>
              <a:ea typeface="仿宋_GB2312" charset="-122"/>
            </a:endParaRPr>
          </a:p>
          <a:p>
            <a:pPr lvl="0"/>
            <a:endParaRPr lang="zh-CN" altLang="en-US" sz="2400" b="1" dirty="0">
              <a:latin typeface="Arial" panose="020B0604020202020204" pitchFamily="34" charset="0"/>
              <a:ea typeface="仿宋_GB231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幻灯片图像占位符 1"/>
          <p:cNvSpPr>
            <a:spLocks noGrp="1" noRot="1" noChangeAspect="1" noTextEdit="1"/>
          </p:cNvSpPr>
          <p:nvPr>
            <p:ph type="sldImg"/>
          </p:nvPr>
        </p:nvSpPr>
        <p:spPr/>
      </p:sp>
      <p:sp>
        <p:nvSpPr>
          <p:cNvPr id="3" name="备注占位符 2"/>
          <p:cNvSpPr>
            <a:spLocks noGrp="1"/>
          </p:cNvSpPr>
          <p:nvPr>
            <p:ph type="body" idx="1"/>
          </p:nvPr>
        </p:nvSpPr>
        <p:spPr/>
        <p:txBody>
          <a:bodyPr wrap="square" lIns="91440" tIns="45720" rIns="91440" bIns="45720" numCol="1" rtlCol="0" anchor="t" anchorCtr="0" compatLnSpc="1">
            <a:normAutofit/>
          </a:bodyPr>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电子科学与技术专业在我校有着悠久的历史，最早可以追溯到</a:t>
            </a:r>
            <a:r>
              <a:rPr kumimoji="0" lang="en-US" altLang="zh-CN"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1971</a:t>
            </a:r>
            <a:r>
              <a:rPr kumimoji="0" lang="zh-CN" alt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年的半导体器件专业，</a:t>
            </a:r>
            <a:r>
              <a:rPr kumimoji="0" lang="en-US" altLang="zh-CN"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1998</a:t>
            </a:r>
            <a:r>
              <a:rPr kumimoji="0" lang="zh-CN" alt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年设立光电子技术专业，</a:t>
            </a:r>
            <a:r>
              <a:rPr kumimoji="0" lang="en-US" altLang="zh-CN"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1999</a:t>
            </a:r>
            <a:r>
              <a:rPr kumimoji="0" lang="zh-CN" altLang="en-US"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年改名为电子科学与技术专业。该专业建设以来，取得了一系列的成果，目前，该专业是</a:t>
            </a:r>
            <a:r>
              <a:rPr kumimoji="0" lang="zh-CN" altLang="en-US" sz="1200" b="1" i="0" u="none" strike="noStrike" kern="1200" cap="none" spc="0" normalizeH="0" baseline="0" noProof="0" dirty="0" smtClean="0">
                <a:ln>
                  <a:noFill/>
                </a:ln>
                <a:solidFill>
                  <a:schemeClr val="tx1"/>
                </a:solidFill>
                <a:effectLst>
                  <a:outerShdw blurRad="38100" dist="38100" dir="2700000" algn="tl">
                    <a:srgbClr val="FFFFFF"/>
                  </a:outerShdw>
                </a:effectLst>
                <a:uLnTx/>
                <a:uFillTx/>
                <a:latin typeface="微软雅黑" panose="020B0503020204020204" charset="-122"/>
                <a:ea typeface="微软雅黑" panose="020B0503020204020204" charset="-122"/>
                <a:cs typeface="+mn-cs"/>
              </a:rPr>
              <a:t>江苏省品牌专业一期工程、</a:t>
            </a:r>
            <a:r>
              <a:rPr kumimoji="0" lang="zh-CN" altLang="en-US" sz="1200" b="1" i="0" u="none" strike="noStrike" kern="120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mn-cs"/>
              </a:rPr>
              <a:t>江苏省“十二五”重点专业类核心专业、国家第二批特色专业建设点、第二批国家“十二五”高等学校专业综合改革试点项目、第三批教育部卓越计划试点专业，并在</a:t>
            </a:r>
            <a:r>
              <a:rPr kumimoji="0" lang="en-US" altLang="zh-CN" sz="1200" b="1" i="0" u="none" strike="noStrike" kern="120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mn-cs"/>
              </a:rPr>
              <a:t>2013</a:t>
            </a:r>
            <a:r>
              <a:rPr kumimoji="0" lang="zh-CN" altLang="en-US" sz="1200" b="1" i="0" u="none" strike="noStrike" kern="120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mn-cs"/>
              </a:rPr>
              <a:t>年首次通过了工程教育专业认证。其中多项荣誉为全国同类专业省属高校第一。</a:t>
            </a:r>
            <a:endParaRPr kumimoji="0" lang="zh-CN" altLang="en-US" sz="12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9459"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Rectangle 2"/>
          <p:cNvSpPr>
            <a:spLocks noGrp="1" noRot="1" noTextEdit="1"/>
          </p:cNvSpPr>
          <p:nvPr>
            <p:ph type="sldImg"/>
          </p:nvPr>
        </p:nvSpPr>
        <p:spPr/>
      </p:sp>
      <p:sp>
        <p:nvSpPr>
          <p:cNvPr id="26626" name="Rectangle 3"/>
          <p:cNvSpPr>
            <a:spLocks noGrp="1"/>
          </p:cNvSpPr>
          <p:nvPr>
            <p:ph type="body"/>
          </p:nvPr>
        </p:nvSpPr>
        <p:spPr/>
        <p:txBody>
          <a:bodyPr wrap="square" lIns="91440" tIns="45720" rIns="91440" bIns="45720" anchor="t" anchorCtr="0"/>
          <a:p>
            <a:pPr lvl="0"/>
            <a:r>
              <a:rPr lang="zh-CN" altLang="en-US" sz="2400" b="1" dirty="0">
                <a:latin typeface="Arial" panose="020B0604020202020204" pitchFamily="34" charset="0"/>
                <a:ea typeface="仿宋_GB2312" charset="-122"/>
              </a:rPr>
              <a:t>介绍电子信息技术的基本概念、专业内容、技术发展历程、当前的技术状况和今后的可能发展走向。帮助学生了解专业、选修专业课，了解大学电子信息类的专业设置情况和毕业后可能从事的专业技术工作领域</a:t>
            </a:r>
            <a:endParaRPr lang="zh-CN" altLang="en-US" sz="2400" b="1" dirty="0">
              <a:latin typeface="Arial" panose="020B0604020202020204" pitchFamily="34" charset="0"/>
              <a:ea typeface="仿宋_GB2312" charset="-122"/>
            </a:endParaRPr>
          </a:p>
          <a:p>
            <a:pPr lvl="0"/>
            <a:endParaRPr lang="zh-CN" altLang="en-US" sz="2400" b="1" dirty="0">
              <a:latin typeface="Arial" panose="020B0604020202020204" pitchFamily="34" charset="0"/>
              <a:ea typeface="仿宋_GB231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Rectangle 2"/>
          <p:cNvSpPr>
            <a:spLocks noGrp="1" noRot="1" noTextEdit="1"/>
          </p:cNvSpPr>
          <p:nvPr>
            <p:ph type="sldImg"/>
          </p:nvPr>
        </p:nvSpPr>
        <p:spPr/>
      </p:sp>
      <p:sp>
        <p:nvSpPr>
          <p:cNvPr id="29698" name="Rectangle 3"/>
          <p:cNvSpPr>
            <a:spLocks noGrp="1"/>
          </p:cNvSpPr>
          <p:nvPr>
            <p:ph type="body"/>
          </p:nvPr>
        </p:nvSpPr>
        <p:spPr/>
        <p:txBody>
          <a:bodyPr wrap="square" lIns="91440" tIns="45720" rIns="91440" bIns="45720" anchor="t" anchorCtr="0"/>
          <a:p>
            <a:pPr lvl="0"/>
            <a:r>
              <a:rPr lang="zh-CN" altLang="en-US" sz="2400" b="1" dirty="0">
                <a:latin typeface="Arial" panose="020B0604020202020204" pitchFamily="34" charset="0"/>
                <a:ea typeface="仿宋_GB2312" charset="-122"/>
              </a:rPr>
              <a:t>介绍电子信息技术的基本概念、专业内容、技术发展历程、当前的技术状况和今后的可能发展走向。帮助学生了解专业、选修专业课，了解大学电子信息类的专业设置情况和毕业后可能从事的专业技术工作领域</a:t>
            </a:r>
            <a:endParaRPr lang="zh-CN" altLang="en-US" sz="2400" b="1" dirty="0">
              <a:latin typeface="Arial" panose="020B0604020202020204" pitchFamily="34" charset="0"/>
              <a:ea typeface="仿宋_GB2312" charset="-122"/>
            </a:endParaRPr>
          </a:p>
          <a:p>
            <a:pPr lvl="0"/>
            <a:endParaRPr lang="zh-CN" altLang="en-US" sz="2400" b="1" dirty="0">
              <a:latin typeface="Arial" panose="020B0604020202020204" pitchFamily="34" charset="0"/>
              <a:ea typeface="仿宋_GB231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幻灯片图像占位符 1"/>
          <p:cNvSpPr>
            <a:spLocks noGrp="1" noRot="1" noChangeAspect="1" noTextEdit="1"/>
          </p:cNvSpPr>
          <p:nvPr>
            <p:ph type="sldImg"/>
          </p:nvPr>
        </p:nvSpPr>
        <p:spPr/>
      </p:sp>
      <p:sp>
        <p:nvSpPr>
          <p:cNvPr id="34818" name="备注占位符 2"/>
          <p:cNvSpPr>
            <a:spLocks noGrp="1"/>
          </p:cNvSpPr>
          <p:nvPr>
            <p:ph type="body"/>
          </p:nvPr>
        </p:nvSpPr>
        <p:spPr/>
        <p:txBody>
          <a:bodyPr wrap="square" lIns="91440" tIns="45720" rIns="91440" bIns="45720" anchor="t" anchorCtr="0"/>
          <a:p>
            <a:pPr lvl="0"/>
            <a:endParaRPr lang="zh-CN" altLang="en-US" dirty="0"/>
          </a:p>
        </p:txBody>
      </p:sp>
      <p:sp>
        <p:nvSpPr>
          <p:cNvPr id="34819" name="灯片编号占位符 3"/>
          <p:cNvSpPr txBox="1">
            <a:spLocks noGrp="1"/>
          </p:cNvSpPr>
          <p:nvPr/>
        </p:nvSpPr>
        <p:spPr>
          <a:xfrm>
            <a:off x="3886200" y="8686800"/>
            <a:ext cx="2971800" cy="457200"/>
          </a:xfrm>
          <a:prstGeom prst="rect">
            <a:avLst/>
          </a:prstGeom>
          <a:noFill/>
          <a:ln w="9525">
            <a:noFill/>
          </a:ln>
        </p:spPr>
        <p:txBody>
          <a:bodyPr anchor="b" anchorCtr="0"/>
          <a:p>
            <a:pPr lvl="0" algn="r"/>
            <a:fld id="{9A0DB2DC-4C9A-4742-B13C-FB6460FD3503}" type="slidenum">
              <a:rPr lang="zh-CN" altLang="en-US" sz="1200" dirty="0">
                <a:ea typeface="隶书" panose="02010509060101010101" pitchFamily="49" charset="-122"/>
              </a:rPr>
            </a:fld>
            <a:endParaRPr lang="zh-CN" altLang="en-US" sz="1200" dirty="0">
              <a:ea typeface="隶书" panose="02010509060101010101" pitchFamily="49"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幻灯片图像占位符 1"/>
          <p:cNvSpPr>
            <a:spLocks noGrp="1" noRot="1" noChangeAspect="1" noTextEdit="1"/>
          </p:cNvSpPr>
          <p:nvPr>
            <p:ph type="sldImg"/>
          </p:nvPr>
        </p:nvSpPr>
        <p:spPr/>
      </p:sp>
      <p:sp>
        <p:nvSpPr>
          <p:cNvPr id="38914" name="备注占位符 2"/>
          <p:cNvSpPr>
            <a:spLocks noGrp="1"/>
          </p:cNvSpPr>
          <p:nvPr>
            <p:ph type="body"/>
          </p:nvPr>
        </p:nvSpPr>
        <p:spPr/>
        <p:txBody>
          <a:bodyPr wrap="square" lIns="91440" tIns="45720" rIns="91440" bIns="45720" anchor="t" anchorCtr="0"/>
          <a:p>
            <a:pPr lvl="0"/>
            <a:endParaRPr lang="zh-CN" altLang="en-US" dirty="0"/>
          </a:p>
        </p:txBody>
      </p:sp>
      <p:sp>
        <p:nvSpPr>
          <p:cNvPr id="38915" name="灯片编号占位符 3"/>
          <p:cNvSpPr txBox="1">
            <a:spLocks noGrp="1"/>
          </p:cNvSpPr>
          <p:nvPr/>
        </p:nvSpPr>
        <p:spPr>
          <a:xfrm>
            <a:off x="3886200" y="8686800"/>
            <a:ext cx="2971800" cy="457200"/>
          </a:xfrm>
          <a:prstGeom prst="rect">
            <a:avLst/>
          </a:prstGeom>
          <a:noFill/>
          <a:ln w="9525">
            <a:noFill/>
          </a:ln>
        </p:spPr>
        <p:txBody>
          <a:bodyPr anchor="b" anchorCtr="0"/>
          <a:p>
            <a:pPr lvl="0" algn="r"/>
            <a:fld id="{9A0DB2DC-4C9A-4742-B13C-FB6460FD3503}" type="slidenum">
              <a:rPr lang="zh-CN" altLang="en-US" sz="1200" dirty="0">
                <a:ea typeface="隶书" panose="02010509060101010101" pitchFamily="49" charset="-122"/>
              </a:rPr>
            </a:fld>
            <a:endParaRPr lang="zh-CN" altLang="en-US" sz="1200" dirty="0">
              <a:ea typeface="隶书" panose="02010509060101010101" pitchFamily="49"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幻灯片图像占位符 1"/>
          <p:cNvSpPr>
            <a:spLocks noGrp="1" noRot="1" noChangeAspect="1" noTextEdit="1"/>
          </p:cNvSpPr>
          <p:nvPr>
            <p:ph type="sldImg"/>
          </p:nvPr>
        </p:nvSpPr>
        <p:spPr/>
      </p:sp>
      <p:sp>
        <p:nvSpPr>
          <p:cNvPr id="40962" name="备注占位符 2"/>
          <p:cNvSpPr>
            <a:spLocks noGrp="1"/>
          </p:cNvSpPr>
          <p:nvPr>
            <p:ph type="body"/>
          </p:nvPr>
        </p:nvSpPr>
        <p:spPr/>
        <p:txBody>
          <a:bodyPr wrap="square" lIns="91440" tIns="45720" rIns="91440" bIns="45720" anchor="t" anchorCtr="0"/>
          <a:p>
            <a:pPr lvl="0"/>
            <a:endParaRPr lang="zh-CN" altLang="en-US" dirty="0"/>
          </a:p>
        </p:txBody>
      </p:sp>
      <p:sp>
        <p:nvSpPr>
          <p:cNvPr id="40963" name="灯片编号占位符 3"/>
          <p:cNvSpPr txBox="1">
            <a:spLocks noGrp="1"/>
          </p:cNvSpPr>
          <p:nvPr/>
        </p:nvSpPr>
        <p:spPr>
          <a:xfrm>
            <a:off x="3886200" y="8686800"/>
            <a:ext cx="2971800" cy="457200"/>
          </a:xfrm>
          <a:prstGeom prst="rect">
            <a:avLst/>
          </a:prstGeom>
          <a:noFill/>
          <a:ln w="9525">
            <a:noFill/>
          </a:ln>
        </p:spPr>
        <p:txBody>
          <a:bodyPr anchor="b" anchorCtr="0"/>
          <a:p>
            <a:pPr lvl="0" algn="r"/>
            <a:fld id="{9A0DB2DC-4C9A-4742-B13C-FB6460FD3503}" type="slidenum">
              <a:rPr lang="zh-CN" altLang="en-US" sz="1200" dirty="0">
                <a:ea typeface="隶书" panose="02010509060101010101" pitchFamily="49" charset="-122"/>
              </a:rPr>
            </a:fld>
            <a:endParaRPr lang="zh-CN" altLang="en-US" sz="1200" dirty="0">
              <a:ea typeface="隶书" panose="02010509060101010101" pitchFamily="49"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幻灯片图像占位符 1"/>
          <p:cNvSpPr>
            <a:spLocks noGrp="1" noRot="1" noChangeAspect="1" noTextEdit="1"/>
          </p:cNvSpPr>
          <p:nvPr>
            <p:ph type="sldImg"/>
          </p:nvPr>
        </p:nvSpPr>
        <p:spPr/>
      </p:sp>
      <p:sp>
        <p:nvSpPr>
          <p:cNvPr id="43010" name="备注占位符 2"/>
          <p:cNvSpPr>
            <a:spLocks noGrp="1"/>
          </p:cNvSpPr>
          <p:nvPr>
            <p:ph type="body"/>
          </p:nvPr>
        </p:nvSpPr>
        <p:spPr/>
        <p:txBody>
          <a:bodyPr wrap="square" lIns="91440" tIns="45720" rIns="91440" bIns="45720" anchor="t" anchorCtr="0"/>
          <a:p>
            <a:pPr lvl="0"/>
            <a:endParaRPr lang="zh-CN" altLang="en-US" dirty="0"/>
          </a:p>
        </p:txBody>
      </p:sp>
      <p:sp>
        <p:nvSpPr>
          <p:cNvPr id="43011" name="灯片编号占位符 3"/>
          <p:cNvSpPr txBox="1">
            <a:spLocks noGrp="1"/>
          </p:cNvSpPr>
          <p:nvPr/>
        </p:nvSpPr>
        <p:spPr>
          <a:xfrm>
            <a:off x="3886200" y="8686800"/>
            <a:ext cx="2971800" cy="457200"/>
          </a:xfrm>
          <a:prstGeom prst="rect">
            <a:avLst/>
          </a:prstGeom>
          <a:noFill/>
          <a:ln w="9525">
            <a:noFill/>
          </a:ln>
        </p:spPr>
        <p:txBody>
          <a:bodyPr anchor="b" anchorCtr="0"/>
          <a:p>
            <a:pPr lvl="0" algn="r"/>
            <a:fld id="{9A0DB2DC-4C9A-4742-B13C-FB6460FD3503}" type="slidenum">
              <a:rPr lang="zh-CN" altLang="en-US" sz="1200" dirty="0">
                <a:ea typeface="隶书" panose="02010509060101010101" pitchFamily="49" charset="-122"/>
              </a:rPr>
            </a:fld>
            <a:endParaRPr lang="zh-CN" altLang="en-US" sz="1200" dirty="0">
              <a:ea typeface="隶书" panose="02010509060101010101" pitchFamily="49"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幻灯片图像占位符 1"/>
          <p:cNvSpPr>
            <a:spLocks noGrp="1" noRot="1" noChangeAspect="1" noTextEdit="1"/>
          </p:cNvSpPr>
          <p:nvPr>
            <p:ph type="sldImg"/>
          </p:nvPr>
        </p:nvSpPr>
        <p:spPr/>
      </p:sp>
      <p:sp>
        <p:nvSpPr>
          <p:cNvPr id="45058" name="备注占位符 2"/>
          <p:cNvSpPr>
            <a:spLocks noGrp="1"/>
          </p:cNvSpPr>
          <p:nvPr>
            <p:ph type="body"/>
          </p:nvPr>
        </p:nvSpPr>
        <p:spPr/>
        <p:txBody>
          <a:bodyPr wrap="square" lIns="91440" tIns="45720" rIns="91440" bIns="45720" anchor="t" anchorCtr="0"/>
          <a:p>
            <a:pPr lvl="0"/>
            <a:endParaRPr lang="zh-CN" altLang="en-US" dirty="0"/>
          </a:p>
        </p:txBody>
      </p:sp>
      <p:sp>
        <p:nvSpPr>
          <p:cNvPr id="45059" name="灯片编号占位符 3"/>
          <p:cNvSpPr txBox="1">
            <a:spLocks noGrp="1"/>
          </p:cNvSpPr>
          <p:nvPr/>
        </p:nvSpPr>
        <p:spPr>
          <a:xfrm>
            <a:off x="3886200" y="8686800"/>
            <a:ext cx="2971800" cy="457200"/>
          </a:xfrm>
          <a:prstGeom prst="rect">
            <a:avLst/>
          </a:prstGeom>
          <a:noFill/>
          <a:ln w="9525">
            <a:noFill/>
          </a:ln>
        </p:spPr>
        <p:txBody>
          <a:bodyPr anchor="b" anchorCtr="0"/>
          <a:p>
            <a:pPr lvl="0" algn="r"/>
            <a:fld id="{9A0DB2DC-4C9A-4742-B13C-FB6460FD3503}" type="slidenum">
              <a:rPr lang="zh-CN" altLang="en-US" sz="1200" dirty="0">
                <a:ea typeface="隶书" panose="02010509060101010101" pitchFamily="49" charset="-122"/>
              </a:rPr>
            </a:fld>
            <a:endParaRPr lang="zh-CN" altLang="en-US" sz="1200" dirty="0">
              <a:ea typeface="隶书" panose="02010509060101010101" pitchFamily="49"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1027" name="文本占位符 1026"/>
          <p:cNvSpPr>
            <a:spLocks noGrp="1"/>
          </p:cNvSpPr>
          <p:nvPr>
            <p:ph type="body"/>
          </p:nvPr>
        </p:nvSpPr>
        <p:spPr>
          <a:xfrm>
            <a:off x="457200" y="1600200"/>
            <a:ext cx="8229600" cy="4525963"/>
          </a:xfrm>
          <a:prstGeom prst="rect">
            <a:avLst/>
          </a:prstGeom>
          <a:noFill/>
          <a:ln w="9525">
            <a:noFill/>
          </a:ln>
        </p:spPr>
        <p:txBody>
          <a:bodyPr anchor="t" anchorCtr="0"/>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fontAlgn="base"/>
            <a:endParaRPr lang="zh-CN" altLang="en-US" strike="noStrike" noProof="1">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fontAlgn="base"/>
            <a:endParaRPr lang="zh-CN" altLang="en-US" strike="noStrike" noProof="1">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标题 1025"/>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2051" name="文本占位符 1026"/>
          <p:cNvSpPr>
            <a:spLocks noGrp="1"/>
          </p:cNvSpPr>
          <p:nvPr>
            <p:ph type="body"/>
          </p:nvPr>
        </p:nvSpPr>
        <p:spPr>
          <a:xfrm>
            <a:off x="457200" y="1600200"/>
            <a:ext cx="8229600" cy="4525963"/>
          </a:xfrm>
          <a:prstGeom prst="rect">
            <a:avLst/>
          </a:prstGeom>
          <a:noFill/>
          <a:ln w="9525">
            <a:noFill/>
          </a:ln>
        </p:spPr>
        <p:txBody>
          <a:bodyPr anchor="t" anchorCtr="0"/>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fontAlgn="base"/>
            <a:endParaRPr lang="zh-CN" altLang="en-US" strike="noStrike" noProof="1">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fontAlgn="base"/>
            <a:endParaRPr lang="zh-CN" altLang="en-US" strike="noStrike" noProof="1">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5122" name="标题 1025"/>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5123" name="文本占位符 1026"/>
          <p:cNvSpPr>
            <a:spLocks noGrp="1"/>
          </p:cNvSpPr>
          <p:nvPr>
            <p:ph type="body"/>
          </p:nvPr>
        </p:nvSpPr>
        <p:spPr>
          <a:xfrm>
            <a:off x="457200" y="1600200"/>
            <a:ext cx="8229600" cy="4525963"/>
          </a:xfrm>
          <a:prstGeom prst="rect">
            <a:avLst/>
          </a:prstGeom>
          <a:noFill/>
          <a:ln w="9525">
            <a:noFill/>
          </a:ln>
        </p:spPr>
        <p:txBody>
          <a:bodyPr anchor="t" anchorCtr="0"/>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fontAlgn="base"/>
            <a:endParaRPr lang="zh-CN" altLang="en-US" strike="noStrike" noProof="1">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fontAlgn="base"/>
            <a:endParaRPr lang="zh-CN" altLang="en-US" strike="noStrike" noProof="1">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6.xml"/><Relationship Id="rId4" Type="http://schemas.openxmlformats.org/officeDocument/2006/relationships/image" Target="../media/image14.jpeg"/><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tags" Target="../tags/tag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tags" Target="../tags/tag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9.xml"/><Relationship Id="rId1"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png"/><Relationship Id="rId1" Type="http://schemas.openxmlformats.org/officeDocument/2006/relationships/tags" Target="../tags/tag9.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image" Target="../media/image9.png"/><Relationship Id="rId7" Type="http://schemas.openxmlformats.org/officeDocument/2006/relationships/image" Target="../media/image8.png"/><Relationship Id="rId6" Type="http://schemas.openxmlformats.org/officeDocument/2006/relationships/tags" Target="../tags/tag4.xml"/><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jpeg"/><Relationship Id="rId10" Type="http://schemas.openxmlformats.org/officeDocument/2006/relationships/slideLayout" Target="../slideLayouts/slideLayout2.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标题 3073"/>
          <p:cNvSpPr>
            <a:spLocks noGrp="1"/>
          </p:cNvSpPr>
          <p:nvPr>
            <p:ph type="ctrTitle"/>
          </p:nvPr>
        </p:nvSpPr>
        <p:spPr>
          <a:xfrm>
            <a:off x="611505" y="692150"/>
            <a:ext cx="7772400" cy="1470025"/>
          </a:xfrm>
        </p:spPr>
        <p:txBody>
          <a:bodyPr anchor="ctr" anchorCtr="0"/>
          <a:p>
            <a:pPr defTabSz="914400">
              <a:buClrTx/>
              <a:buSzTx/>
              <a:buFontTx/>
              <a:buNone/>
            </a:pPr>
            <a:r>
              <a:rPr lang="zh-CN" altLang="zh-CN" sz="4400" kern="1200" baseline="0">
                <a:latin typeface="隶书" panose="02010509060101010101" pitchFamily="49" charset="-122"/>
                <a:ea typeface="隶书" panose="02010509060101010101" pitchFamily="49" charset="-122"/>
                <a:cs typeface="+mj-cs"/>
              </a:rPr>
              <a:t>电子科学与技术导论</a:t>
            </a:r>
            <a:br>
              <a:rPr lang="zh-CN" altLang="zh-CN" sz="4400" kern="1200" baseline="0">
                <a:latin typeface="隶书" panose="02010509060101010101" pitchFamily="49" charset="-122"/>
                <a:ea typeface="隶书" panose="02010509060101010101" pitchFamily="49" charset="-122"/>
                <a:cs typeface="+mj-cs"/>
              </a:rPr>
            </a:br>
            <a:r>
              <a:rPr lang="zh-CN" altLang="en-US" sz="2400">
                <a:latin typeface="+mn-lt"/>
                <a:ea typeface="+mn-ea"/>
                <a:cs typeface="+mn-cs"/>
                <a:sym typeface="+mn-ea"/>
              </a:rPr>
              <a:t>序</a:t>
            </a:r>
            <a:r>
              <a:rPr lang="en-US" altLang="zh-CN" sz="2400">
                <a:latin typeface="+mn-lt"/>
                <a:ea typeface="+mn-ea"/>
                <a:cs typeface="+mn-cs"/>
                <a:sym typeface="+mn-ea"/>
              </a:rPr>
              <a:t>   </a:t>
            </a:r>
            <a:r>
              <a:rPr lang="zh-CN" altLang="en-US" sz="2400">
                <a:latin typeface="+mn-lt"/>
                <a:ea typeface="+mn-ea"/>
                <a:cs typeface="+mn-cs"/>
                <a:sym typeface="+mn-ea"/>
              </a:rPr>
              <a:t>言（</a:t>
            </a:r>
            <a:r>
              <a:rPr lang="en-US" altLang="zh-CN" sz="2400">
                <a:latin typeface="+mn-lt"/>
                <a:ea typeface="+mn-ea"/>
                <a:cs typeface="+mn-cs"/>
                <a:sym typeface="+mn-ea"/>
              </a:rPr>
              <a:t>1</a:t>
            </a:r>
            <a:r>
              <a:rPr lang="zh-CN" altLang="en-US" sz="2400">
                <a:latin typeface="+mn-lt"/>
                <a:ea typeface="+mn-ea"/>
                <a:cs typeface="+mn-cs"/>
                <a:sym typeface="+mn-ea"/>
              </a:rPr>
              <a:t>）</a:t>
            </a:r>
            <a:endParaRPr lang="zh-CN" altLang="zh-CN" sz="2400" kern="1200" baseline="0">
              <a:latin typeface="隶书" panose="02010509060101010101" pitchFamily="49" charset="-122"/>
              <a:ea typeface="隶书" panose="02010509060101010101" pitchFamily="49" charset="-122"/>
              <a:cs typeface="+mj-cs"/>
            </a:endParaRPr>
          </a:p>
        </p:txBody>
      </p:sp>
      <p:sp>
        <p:nvSpPr>
          <p:cNvPr id="8194" name="副标题 3074"/>
          <p:cNvSpPr>
            <a:spLocks noGrp="1"/>
          </p:cNvSpPr>
          <p:nvPr>
            <p:ph type="subTitle" idx="1"/>
          </p:nvPr>
        </p:nvSpPr>
        <p:spPr>
          <a:xfrm>
            <a:off x="1043940" y="2419985"/>
            <a:ext cx="7553960" cy="3174365"/>
          </a:xfrm>
        </p:spPr>
        <p:txBody>
          <a:bodyPr anchor="t" anchorCtr="0"/>
          <a:p>
            <a:pPr algn="ctr" defTabSz="914400">
              <a:buClrTx/>
              <a:buSzTx/>
              <a:buFontTx/>
            </a:pPr>
            <a:r>
              <a:rPr lang="zh-CN" altLang="en-US" sz="2000" b="1" kern="1200" baseline="0">
                <a:latin typeface="+mn-lt"/>
                <a:ea typeface="+mn-ea"/>
                <a:cs typeface="+mn-cs"/>
              </a:rPr>
              <a:t>南京邮电大学  </a:t>
            </a:r>
            <a:endParaRPr lang="zh-CN" altLang="en-US" sz="2000" b="1" kern="1200" baseline="0">
              <a:latin typeface="+mn-lt"/>
              <a:ea typeface="+mn-ea"/>
              <a:cs typeface="+mn-cs"/>
            </a:endParaRPr>
          </a:p>
          <a:p>
            <a:pPr algn="ctr" defTabSz="914400">
              <a:buClrTx/>
              <a:buSzTx/>
              <a:buFontTx/>
            </a:pPr>
            <a:r>
              <a:rPr lang="zh-CN" altLang="en-US" sz="2000" kern="1200" baseline="0">
                <a:latin typeface="+mn-lt"/>
                <a:ea typeface="+mn-ea"/>
                <a:cs typeface="+mn-cs"/>
              </a:rPr>
              <a:t>电子与光学工程学院  柔性电子（未来技术）学院</a:t>
            </a:r>
            <a:r>
              <a:rPr lang="zh-CN" altLang="en-US" sz="2400" kern="1200" baseline="0">
                <a:latin typeface="+mn-lt"/>
                <a:ea typeface="+mn-ea"/>
                <a:cs typeface="+mn-cs"/>
              </a:rPr>
              <a:t>  </a:t>
            </a:r>
            <a:endParaRPr lang="zh-CN" altLang="en-US" sz="2400" kern="1200" baseline="0">
              <a:latin typeface="+mn-lt"/>
              <a:ea typeface="+mn-ea"/>
              <a:cs typeface="+mn-cs"/>
            </a:endParaRPr>
          </a:p>
          <a:p>
            <a:pPr algn="ctr" defTabSz="914400">
              <a:buClrTx/>
              <a:buSzTx/>
              <a:buFontTx/>
            </a:pPr>
            <a:r>
              <a:rPr lang="zh-CN" altLang="en-US" sz="2000" kern="1200" baseline="0">
                <a:latin typeface="+mn-lt"/>
                <a:ea typeface="+mn-ea"/>
                <a:cs typeface="+mn-cs"/>
              </a:rPr>
              <a:t>陈将伟</a:t>
            </a:r>
            <a:endParaRPr lang="zh-CN" altLang="en-US" sz="2400" kern="1200" baseline="0">
              <a:latin typeface="+mn-lt"/>
              <a:ea typeface="+mn-ea"/>
              <a:cs typeface="+mn-cs"/>
            </a:endParaRPr>
          </a:p>
          <a:p>
            <a:pPr algn="ctr" defTabSz="914400">
              <a:buClrTx/>
              <a:buSzTx/>
              <a:buFontTx/>
            </a:pPr>
            <a:r>
              <a:rPr lang="zh-CN" altLang="en-US" kern="1200" baseline="0">
                <a:latin typeface="+mn-lt"/>
                <a:ea typeface="+mn-ea"/>
                <a:cs typeface="+mn-cs"/>
              </a:rPr>
              <a:t>联系方式：手机   </a:t>
            </a:r>
            <a:r>
              <a:rPr lang="en-US" altLang="zh-CN" kern="1200" baseline="0">
                <a:latin typeface="+mn-lt"/>
                <a:ea typeface="+mn-ea"/>
                <a:cs typeface="+mn-cs"/>
              </a:rPr>
              <a:t>13776413469   </a:t>
            </a:r>
            <a:r>
              <a:rPr lang="zh-CN" altLang="en-US" kern="1200" baseline="0">
                <a:latin typeface="+mn-lt"/>
                <a:ea typeface="+mn-ea"/>
                <a:cs typeface="+mn-cs"/>
              </a:rPr>
              <a:t>邮箱   </a:t>
            </a:r>
            <a:r>
              <a:rPr lang="en-US" altLang="zh-CN" kern="1200" baseline="0">
                <a:latin typeface="+mn-lt"/>
                <a:ea typeface="+mn-ea"/>
                <a:cs typeface="+mn-cs"/>
              </a:rPr>
              <a:t>20100005@njupt.edu.cn</a:t>
            </a:r>
            <a:endParaRPr lang="en-US" altLang="zh-CN" kern="1200" baseline="0">
              <a:latin typeface="+mn-lt"/>
              <a:ea typeface="+mn-ea"/>
              <a:cs typeface="+mn-cs"/>
            </a:endParaRPr>
          </a:p>
          <a:p>
            <a:pPr algn="ctr" defTabSz="914400">
              <a:buClrTx/>
              <a:buSzTx/>
              <a:buFontTx/>
            </a:pPr>
            <a:endParaRPr lang="en-US" altLang="zh-CN" kern="1200" baseline="0">
              <a:latin typeface="+mn-lt"/>
              <a:ea typeface="+mn-ea"/>
              <a:cs typeface="+mn-cs"/>
            </a:endParaRPr>
          </a:p>
          <a:p>
            <a:pPr algn="ctr" defTabSz="914400">
              <a:buClrTx/>
              <a:buSzTx/>
              <a:buFontTx/>
            </a:pPr>
            <a:r>
              <a:rPr lang="zh-CN" altLang="en-US" kern="1200" baseline="0">
                <a:latin typeface="+mn-lt"/>
                <a:ea typeface="+mn-ea"/>
                <a:cs typeface="+mn-cs"/>
              </a:rPr>
              <a:t>课程</a:t>
            </a:r>
            <a:r>
              <a:rPr lang="en-US" altLang="zh-CN" kern="1200" baseline="0">
                <a:latin typeface="+mn-lt"/>
                <a:ea typeface="+mn-ea"/>
                <a:cs typeface="+mn-cs"/>
              </a:rPr>
              <a:t>QQ</a:t>
            </a:r>
            <a:r>
              <a:rPr lang="zh-CN" altLang="en-US" kern="1200" baseline="0">
                <a:latin typeface="+mn-lt"/>
                <a:ea typeface="+mn-ea"/>
                <a:cs typeface="+mn-cs"/>
              </a:rPr>
              <a:t>群：</a:t>
            </a:r>
            <a:r>
              <a:rPr lang="en-US" altLang="zh-CN" kern="1200" baseline="0">
                <a:latin typeface="+mn-lt"/>
                <a:ea typeface="+mn-ea"/>
                <a:cs typeface="+mn-cs"/>
              </a:rPr>
              <a:t> </a:t>
            </a:r>
            <a:endParaRPr lang="en-US" altLang="zh-CN" kern="1200" baseline="0">
              <a:latin typeface="+mn-lt"/>
              <a:ea typeface="+mn-ea"/>
              <a:cs typeface="+mn-cs"/>
            </a:endParaRPr>
          </a:p>
          <a:p>
            <a:pPr algn="ctr" defTabSz="914400">
              <a:buClrTx/>
              <a:buSzTx/>
              <a:buFontTx/>
            </a:pPr>
            <a:r>
              <a:rPr lang="en-US" altLang="zh-CN" kern="1200" baseline="0">
                <a:latin typeface="+mn-lt"/>
                <a:ea typeface="+mn-ea"/>
                <a:cs typeface="+mn-cs"/>
              </a:rPr>
              <a:t>23-24-1-</a:t>
            </a:r>
            <a:r>
              <a:rPr lang="en-US" altLang="zh-CN" kern="1200" baseline="0">
                <a:solidFill>
                  <a:srgbClr val="FF0000"/>
                </a:solidFill>
                <a:latin typeface="+mn-lt"/>
                <a:ea typeface="+mn-ea"/>
                <a:cs typeface="+mn-cs"/>
              </a:rPr>
              <a:t>1-4  </a:t>
            </a:r>
            <a:r>
              <a:rPr lang="en-US" altLang="zh-CN" kern="1200" baseline="0">
                <a:latin typeface="+mn-lt"/>
                <a:ea typeface="+mn-ea"/>
                <a:cs typeface="+mn-cs"/>
              </a:rPr>
              <a:t>导论     597310272</a:t>
            </a:r>
            <a:endParaRPr lang="en-US" altLang="zh-CN" kern="1200" baseline="0">
              <a:latin typeface="+mn-lt"/>
              <a:ea typeface="+mn-ea"/>
              <a:cs typeface="+mn-cs"/>
            </a:endParaRPr>
          </a:p>
          <a:p>
            <a:pPr algn="ctr" defTabSz="914400">
              <a:buClrTx/>
              <a:buSzTx/>
              <a:buFontTx/>
            </a:pPr>
            <a:r>
              <a:rPr lang="en-US" altLang="zh-CN" kern="1200" baseline="0">
                <a:latin typeface="+mn-lt"/>
                <a:ea typeface="+mn-ea"/>
                <a:cs typeface="+mn-cs"/>
              </a:rPr>
              <a:t> 23-24-1-</a:t>
            </a:r>
            <a:r>
              <a:rPr lang="en-US" altLang="zh-CN" kern="1200" baseline="0">
                <a:solidFill>
                  <a:srgbClr val="00B050"/>
                </a:solidFill>
                <a:latin typeface="+mn-lt"/>
                <a:ea typeface="+mn-ea"/>
                <a:cs typeface="+mn-cs"/>
              </a:rPr>
              <a:t>4-8-0</a:t>
            </a:r>
            <a:r>
              <a:rPr lang="en-US" altLang="zh-CN" kern="1200" baseline="0">
                <a:latin typeface="+mn-lt"/>
                <a:ea typeface="+mn-ea"/>
                <a:cs typeface="+mn-cs"/>
              </a:rPr>
              <a:t>导论   524188300</a:t>
            </a:r>
            <a:endParaRPr lang="en-US" altLang="zh-CN" kern="1200" baseline="0">
              <a:latin typeface="+mn-lt"/>
              <a:ea typeface="+mn-ea"/>
              <a:cs typeface="+mn-cs"/>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日期占位符 1"/>
          <p:cNvSpPr txBox="1">
            <a:spLocks noGrp="1"/>
          </p:cNvSpPr>
          <p:nvPr>
            <p:ph type="dt" sz="half" idx="10"/>
          </p:nvPr>
        </p:nvSpPr>
        <p:spPr bwMode="auto"/>
        <p:txBody>
          <a:bodyPr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B86C7876-4DDD-4847-888E-0381761A90B8}" type="datetime1">
              <a:rPr kumimoji="0" lang="zh-CN" altLang="en-US" sz="18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fld>
            <a:endParaRPr kumimoji="0" lang="en-US" altLang="zh-CN" sz="18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endParaRPr>
          </a:p>
        </p:txBody>
      </p:sp>
      <p:sp>
        <p:nvSpPr>
          <p:cNvPr id="5" name="灯片编号占位符 3"/>
          <p:cNvSpPr txBox="1">
            <a:spLocks noGrp="1"/>
          </p:cNvSpPr>
          <p:nvPr>
            <p:ph type="sldNum" sz="quarter" idx="12"/>
          </p:nvPr>
        </p:nvSpPr>
        <p:spPr bwMode="auto"/>
        <p:txBody>
          <a:bodyPr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defRPr>
            </a:lvl1pPr>
            <a:lvl2pPr marL="457200" lvl="1"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5pPr>
          </a:lstStyle>
          <a:p>
            <a:pPr marL="0" marR="0" lvl="0" indent="0" algn="r" defTabSz="914400" rtl="0" eaLnBrk="1" fontAlgn="base" latinLnBrk="0" hangingPunct="1">
              <a:lnSpc>
                <a:spcPct val="100000"/>
              </a:lnSpc>
              <a:spcBef>
                <a:spcPct val="0"/>
              </a:spcBef>
              <a:spcAft>
                <a:spcPct val="0"/>
              </a:spcAft>
              <a:buClrTx/>
              <a:buSzTx/>
              <a:buFontTx/>
              <a:buNone/>
            </a:pPr>
            <a:fld id="{9A0DB2DC-4C9A-4742-B13C-FB6460FD3503}" type="slidenum">
              <a:rPr kumimoji="0" lang="zh-CN" altLang="en-US" sz="1800" b="1" i="0" u="none" strike="noStrike" kern="1200" cap="none" spc="0" normalizeH="0" baseline="0" noProof="1" dirty="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cs typeface="+mn-cs"/>
              </a:rPr>
            </a:fld>
            <a:endParaRPr kumimoji="0" lang="zh-CN" altLang="en-US" sz="1800" b="1" i="0" u="none" strike="noStrike" kern="1200" cap="none" spc="0" normalizeH="0" baseline="0" noProof="1" dirty="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cs typeface="+mn-cs"/>
            </a:endParaRPr>
          </a:p>
        </p:txBody>
      </p:sp>
      <p:sp>
        <p:nvSpPr>
          <p:cNvPr id="118788" name="Text Box 4"/>
          <p:cNvSpPr txBox="1"/>
          <p:nvPr/>
        </p:nvSpPr>
        <p:spPr>
          <a:xfrm>
            <a:off x="755015" y="2636838"/>
            <a:ext cx="7812088" cy="2493010"/>
          </a:xfrm>
          <a:prstGeom prst="rect">
            <a:avLst/>
          </a:prstGeom>
          <a:noFill/>
          <a:ln w="9525">
            <a:noFill/>
          </a:ln>
        </p:spPr>
        <p:txBody>
          <a:bodyPr wrap="square" lIns="90000" tIns="46800" rIns="90000" bIns="46800" anchor="t" anchorCtr="0">
            <a:spAutoFit/>
          </a:bodyPr>
          <a:p>
            <a:pPr algn="just">
              <a:lnSpc>
                <a:spcPct val="150000"/>
              </a:lnSpc>
            </a:pPr>
            <a:r>
              <a:rPr lang="zh-CN" altLang="en-US" sz="2400" dirty="0">
                <a:latin typeface="Arial" panose="020B0604020202020204" pitchFamily="34" charset="0"/>
                <a:ea typeface="隶书" panose="02010509060101010101" pitchFamily="49" charset="-122"/>
              </a:rPr>
              <a:t>  </a:t>
            </a:r>
            <a:r>
              <a:rPr lang="zh-CN" altLang="en-US" sz="2000" dirty="0">
                <a:latin typeface="宋体" panose="02010600030101010101" pitchFamily="2" charset="-122"/>
                <a:ea typeface="宋体" panose="02010600030101010101" pitchFamily="2" charset="-122"/>
              </a:rPr>
              <a:t>  </a:t>
            </a:r>
            <a:r>
              <a:rPr lang="zh-CN" altLang="en-US" sz="2400" b="1" dirty="0">
                <a:solidFill>
                  <a:schemeClr val="tx1"/>
                </a:solidFill>
                <a:latin typeface="宋体" panose="02010600030101010101" pitchFamily="2" charset="-122"/>
                <a:ea typeface="宋体" panose="02010600030101010101" pitchFamily="2" charset="-122"/>
              </a:rPr>
              <a:t>微电子技术专业</a:t>
            </a:r>
            <a:r>
              <a:rPr lang="zh-CN" altLang="en-US" sz="2000" dirty="0">
                <a:latin typeface="宋体" panose="02010600030101010101" pitchFamily="2" charset="-122"/>
                <a:ea typeface="宋体" panose="02010600030101010101" pitchFamily="2" charset="-122"/>
              </a:rPr>
              <a:t>的办学历史可追溯到</a:t>
            </a:r>
            <a:r>
              <a:rPr lang="en-US" altLang="zh-CN" sz="2000" dirty="0">
                <a:latin typeface="宋体" panose="02010600030101010101" pitchFamily="2" charset="-122"/>
                <a:ea typeface="宋体" panose="02010600030101010101" pitchFamily="2" charset="-122"/>
              </a:rPr>
              <a:t>1956</a:t>
            </a:r>
            <a:r>
              <a:rPr lang="zh-CN" altLang="en-US" sz="2000" dirty="0">
                <a:latin typeface="宋体" panose="02010600030101010101" pitchFamily="2" charset="-122"/>
                <a:ea typeface="宋体" panose="02010600030101010101" pitchFamily="2" charset="-122"/>
              </a:rPr>
              <a:t>年。当时，部分高校在北京大学联合创办了中国第一个</a:t>
            </a:r>
            <a:r>
              <a:rPr lang="zh-CN" altLang="en-US" sz="2000" dirty="0">
                <a:solidFill>
                  <a:srgbClr val="FF0000"/>
                </a:solidFill>
                <a:latin typeface="宋体" panose="02010600030101010101" pitchFamily="2" charset="-122"/>
                <a:ea typeface="宋体" panose="02010600030101010101" pitchFamily="2" charset="-122"/>
              </a:rPr>
              <a:t>半导体物理</a:t>
            </a:r>
            <a:r>
              <a:rPr lang="zh-CN" altLang="en-US" sz="2000" dirty="0">
                <a:latin typeface="宋体" panose="02010600030101010101" pitchFamily="2" charset="-122"/>
                <a:ea typeface="宋体" panose="02010600030101010101" pitchFamily="2" charset="-122"/>
              </a:rPr>
              <a:t>专门化。二十世纪</a:t>
            </a:r>
            <a:r>
              <a:rPr lang="en-US" altLang="zh-CN" sz="2000" dirty="0">
                <a:latin typeface="宋体" panose="02010600030101010101" pitchFamily="2" charset="-122"/>
                <a:ea typeface="宋体" panose="02010600030101010101" pitchFamily="2" charset="-122"/>
              </a:rPr>
              <a:t>70</a:t>
            </a:r>
            <a:r>
              <a:rPr lang="zh-CN" altLang="en-US" sz="2000" dirty="0">
                <a:latin typeface="宋体" panose="02010600030101010101" pitchFamily="2" charset="-122"/>
                <a:ea typeface="宋体" panose="02010600030101010101" pitchFamily="2" charset="-122"/>
              </a:rPr>
              <a:t>年代，一些高校成立了</a:t>
            </a:r>
            <a:r>
              <a:rPr lang="zh-CN" altLang="en-US" sz="2000" dirty="0">
                <a:solidFill>
                  <a:srgbClr val="FF0000"/>
                </a:solidFill>
                <a:latin typeface="宋体" panose="02010600030101010101" pitchFamily="2" charset="-122"/>
                <a:ea typeface="宋体" panose="02010600030101010101" pitchFamily="2" charset="-122"/>
              </a:rPr>
              <a:t>半导体物理与器件</a:t>
            </a:r>
            <a:r>
              <a:rPr lang="zh-CN" altLang="en-US" sz="2000" dirty="0">
                <a:latin typeface="宋体" panose="02010600030101010101" pitchFamily="2" charset="-122"/>
                <a:ea typeface="宋体" panose="02010600030101010101" pitchFamily="2" charset="-122"/>
              </a:rPr>
              <a:t>专业；这些专业在</a:t>
            </a:r>
            <a:r>
              <a:rPr lang="en-US" altLang="zh-CN" sz="2000" dirty="0">
                <a:latin typeface="宋体" panose="02010600030101010101" pitchFamily="2" charset="-122"/>
                <a:ea typeface="宋体" panose="02010600030101010101" pitchFamily="2" charset="-122"/>
              </a:rPr>
              <a:t>90</a:t>
            </a:r>
            <a:r>
              <a:rPr lang="zh-CN" altLang="en-US" sz="2000" dirty="0">
                <a:latin typeface="宋体" panose="02010600030101010101" pitchFamily="2" charset="-122"/>
                <a:ea typeface="宋体" panose="02010600030101010101" pitchFamily="2" charset="-122"/>
              </a:rPr>
              <a:t>年代初更名为</a:t>
            </a:r>
            <a:r>
              <a:rPr lang="zh-CN" altLang="en-US" sz="2000" dirty="0">
                <a:solidFill>
                  <a:srgbClr val="FF0000"/>
                </a:solidFill>
                <a:latin typeface="宋体" panose="02010600030101010101" pitchFamily="2" charset="-122"/>
                <a:ea typeface="宋体" panose="02010600030101010101" pitchFamily="2" charset="-122"/>
              </a:rPr>
              <a:t>微电子技术</a:t>
            </a:r>
            <a:r>
              <a:rPr lang="zh-CN" altLang="en-US" sz="2000" dirty="0">
                <a:latin typeface="宋体" panose="02010600030101010101" pitchFamily="2" charset="-122"/>
                <a:ea typeface="宋体" panose="02010600030101010101" pitchFamily="2" charset="-122"/>
              </a:rPr>
              <a:t>专业，</a:t>
            </a:r>
            <a:r>
              <a:rPr lang="en-US" altLang="zh-CN" sz="2000" dirty="0">
                <a:latin typeface="宋体" panose="02010600030101010101" pitchFamily="2" charset="-122"/>
                <a:ea typeface="宋体" panose="02010600030101010101" pitchFamily="2" charset="-122"/>
              </a:rPr>
              <a:t>1998</a:t>
            </a:r>
            <a:r>
              <a:rPr lang="zh-CN" altLang="en-US" sz="2000" dirty="0">
                <a:latin typeface="宋体" panose="02010600030101010101" pitchFamily="2" charset="-122"/>
                <a:ea typeface="宋体" panose="02010600030101010101" pitchFamily="2" charset="-122"/>
              </a:rPr>
              <a:t>年</a:t>
            </a:r>
            <a:r>
              <a:rPr lang="en-US" altLang="zh-CN" sz="2000" dirty="0">
                <a:latin typeface="宋体" panose="02010600030101010101" pitchFamily="2" charset="-122"/>
                <a:ea typeface="宋体" panose="02010600030101010101" pitchFamily="2" charset="-122"/>
              </a:rPr>
              <a:t>4</a:t>
            </a:r>
            <a:r>
              <a:rPr lang="zh-CN" altLang="en-US" sz="2000" dirty="0">
                <a:latin typeface="宋体" panose="02010600030101010101" pitchFamily="2" charset="-122"/>
                <a:ea typeface="宋体" panose="02010600030101010101" pitchFamily="2" charset="-122"/>
              </a:rPr>
              <a:t>月调整为电子科学与技术专业的一个方向。</a:t>
            </a:r>
            <a:endParaRPr lang="zh-CN" altLang="en-US" sz="2000" dirty="0">
              <a:latin typeface="宋体" panose="02010600030101010101" pitchFamily="2" charset="-122"/>
              <a:ea typeface="宋体" panose="02010600030101010101" pitchFamily="2" charset="-122"/>
            </a:endParaRPr>
          </a:p>
        </p:txBody>
      </p:sp>
      <p:sp>
        <p:nvSpPr>
          <p:cNvPr id="118789" name="Text Box 5"/>
          <p:cNvSpPr txBox="1"/>
          <p:nvPr/>
        </p:nvSpPr>
        <p:spPr>
          <a:xfrm>
            <a:off x="755015" y="836930"/>
            <a:ext cx="8025765" cy="1016000"/>
          </a:xfrm>
          <a:prstGeom prst="rect">
            <a:avLst/>
          </a:prstGeom>
          <a:noFill/>
          <a:ln w="9525">
            <a:noFill/>
          </a:ln>
        </p:spPr>
        <p:txBody>
          <a:bodyPr wrap="square" lIns="90000" tIns="46800" rIns="90000" bIns="46800" anchor="t" anchorCtr="0">
            <a:spAutoFit/>
          </a:bodyPr>
          <a:p>
            <a:pPr>
              <a:lnSpc>
                <a:spcPct val="150000"/>
              </a:lnSpc>
            </a:pPr>
            <a:r>
              <a:rPr lang="zh-CN" altLang="en-US" sz="2000" dirty="0">
                <a:solidFill>
                  <a:srgbClr val="00B050"/>
                </a:solidFill>
                <a:ea typeface="隶书" panose="02010509060101010101" pitchFamily="49" charset="-122"/>
                <a:sym typeface="+mn-ea"/>
              </a:rPr>
              <a:t>光电子技术、微电子技术、物理电子技术、物理电子与光电子技术、电子材料与元器件</a:t>
            </a:r>
            <a:r>
              <a:rPr lang="zh-CN" altLang="en-US" sz="2000" dirty="0">
                <a:solidFill>
                  <a:srgbClr val="FF0000"/>
                </a:solidFill>
                <a:ea typeface="隶书" panose="02010509060101010101" pitchFamily="49" charset="-122"/>
                <a:sym typeface="+mn-ea"/>
              </a:rPr>
              <a:t>五</a:t>
            </a:r>
            <a:r>
              <a:rPr lang="zh-CN" altLang="en-US" sz="2000" dirty="0">
                <a:ea typeface="隶书" panose="02010509060101010101" pitchFamily="49" charset="-122"/>
                <a:sym typeface="+mn-ea"/>
              </a:rPr>
              <a:t>个专业</a:t>
            </a:r>
            <a:endParaRPr lang="zh-CN" altLang="en-US" sz="2000" dirty="0">
              <a:solidFill>
                <a:srgbClr val="FFFF66"/>
              </a:solidFill>
              <a:latin typeface="Arial" panose="020B0604020202020204" pitchFamily="34" charset="0"/>
              <a:ea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8788"/>
                                        </p:tgtEl>
                                        <p:attrNameLst>
                                          <p:attrName>style.visibility</p:attrName>
                                        </p:attrNameLst>
                                      </p:cBhvr>
                                      <p:to>
                                        <p:strVal val="visible"/>
                                      </p:to>
                                    </p:set>
                                    <p:animEffect transition="in" filter="blinds(horizontal)">
                                      <p:cBhvr>
                                        <p:cTn id="7" dur="500"/>
                                        <p:tgtEl>
                                          <p:spTgt spid="11878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18789"/>
                                        </p:tgtEl>
                                        <p:attrNameLst>
                                          <p:attrName>style.visibility</p:attrName>
                                        </p:attrNameLst>
                                      </p:cBhvr>
                                      <p:to>
                                        <p:strVal val="visible"/>
                                      </p:to>
                                    </p:set>
                                    <p:anim calcmode="lin" valueType="num">
                                      <p:cBhvr>
                                        <p:cTn id="12" dur="500" fill="hold"/>
                                        <p:tgtEl>
                                          <p:spTgt spid="118789"/>
                                        </p:tgtEl>
                                        <p:attrNameLst>
                                          <p:attrName>ppt_x</p:attrName>
                                        </p:attrNameLst>
                                      </p:cBhvr>
                                      <p:tavLst>
                                        <p:tav tm="0">
                                          <p:val>
                                            <p:strVal val="#ppt_x"/>
                                          </p:val>
                                        </p:tav>
                                        <p:tav tm="100000">
                                          <p:val>
                                            <p:strVal val="#ppt_x"/>
                                          </p:val>
                                        </p:tav>
                                      </p:tavLst>
                                    </p:anim>
                                    <p:anim calcmode="lin" valueType="num">
                                      <p:cBhvr>
                                        <p:cTn id="13" dur="500" fill="hold"/>
                                        <p:tgtEl>
                                          <p:spTgt spid="1187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8" grpId="0"/>
      <p:bldP spid="11878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日期占位符 1"/>
          <p:cNvSpPr txBox="1">
            <a:spLocks noGrp="1"/>
          </p:cNvSpPr>
          <p:nvPr>
            <p:ph type="dt" sz="half" idx="10"/>
          </p:nvPr>
        </p:nvSpPr>
        <p:spPr bwMode="auto"/>
        <p:txBody>
          <a:bodyPr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3F2257BE-EBAC-4876-B3F0-CFDC5F0DAC6E}" type="datetime1">
              <a:rPr kumimoji="0" lang="zh-CN" altLang="en-US" sz="18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fld>
            <a:endParaRPr kumimoji="0" lang="en-US" altLang="zh-CN" sz="18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endParaRPr>
          </a:p>
        </p:txBody>
      </p:sp>
      <p:sp>
        <p:nvSpPr>
          <p:cNvPr id="5" name="灯片编号占位符 3"/>
          <p:cNvSpPr txBox="1">
            <a:spLocks noGrp="1"/>
          </p:cNvSpPr>
          <p:nvPr>
            <p:ph type="sldNum" sz="quarter" idx="12"/>
          </p:nvPr>
        </p:nvSpPr>
        <p:spPr bwMode="auto"/>
        <p:txBody>
          <a:bodyPr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defRPr>
            </a:lvl1pPr>
            <a:lvl2pPr marL="457200" lvl="1"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5pPr>
          </a:lstStyle>
          <a:p>
            <a:pPr marL="0" marR="0" lvl="0" indent="0" algn="r" defTabSz="914400" rtl="0" eaLnBrk="1" fontAlgn="base" latinLnBrk="0" hangingPunct="1">
              <a:lnSpc>
                <a:spcPct val="100000"/>
              </a:lnSpc>
              <a:spcBef>
                <a:spcPct val="0"/>
              </a:spcBef>
              <a:spcAft>
                <a:spcPct val="0"/>
              </a:spcAft>
              <a:buClrTx/>
              <a:buSzTx/>
              <a:buFontTx/>
              <a:buNone/>
            </a:pPr>
            <a:fld id="{9A0DB2DC-4C9A-4742-B13C-FB6460FD3503}" type="slidenum">
              <a:rPr kumimoji="0" lang="zh-CN" altLang="en-US" sz="1800" b="1" i="0" u="none" strike="noStrike" kern="1200" cap="none" spc="0" normalizeH="0" baseline="0" noProof="1" dirty="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cs typeface="+mn-cs"/>
              </a:rPr>
            </a:fld>
            <a:endParaRPr kumimoji="0" lang="zh-CN" altLang="en-US" sz="1800" b="1" i="0" u="none" strike="noStrike" kern="1200" cap="none" spc="0" normalizeH="0" baseline="0" noProof="1" dirty="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cs typeface="+mn-cs"/>
            </a:endParaRPr>
          </a:p>
        </p:txBody>
      </p:sp>
      <p:sp>
        <p:nvSpPr>
          <p:cNvPr id="119813" name="Text Box 5"/>
          <p:cNvSpPr txBox="1"/>
          <p:nvPr/>
        </p:nvSpPr>
        <p:spPr>
          <a:xfrm>
            <a:off x="775970" y="2564765"/>
            <a:ext cx="7775575" cy="2031365"/>
          </a:xfrm>
          <a:prstGeom prst="rect">
            <a:avLst/>
          </a:prstGeom>
          <a:noFill/>
          <a:ln w="9525">
            <a:noFill/>
          </a:ln>
        </p:spPr>
        <p:txBody>
          <a:bodyPr wrap="square" lIns="90000" tIns="46800" rIns="90000" bIns="46800" anchor="t" anchorCtr="0">
            <a:spAutoFit/>
          </a:bodyPr>
          <a:p>
            <a:pPr algn="just">
              <a:lnSpc>
                <a:spcPct val="150000"/>
              </a:lnSpc>
            </a:pPr>
            <a:r>
              <a:rPr lang="zh-CN" altLang="en-US" sz="2400" dirty="0">
                <a:latin typeface="Arial" panose="020B0604020202020204" pitchFamily="34" charset="0"/>
                <a:ea typeface="隶书" panose="02010509060101010101" pitchFamily="49" charset="-122"/>
              </a:rPr>
              <a:t>  </a:t>
            </a:r>
            <a:r>
              <a:rPr lang="zh-CN" altLang="en-US" sz="2000" dirty="0">
                <a:latin typeface="宋体" panose="02010600030101010101" pitchFamily="2" charset="-122"/>
                <a:ea typeface="宋体" panose="02010600030101010101" pitchFamily="2" charset="-122"/>
              </a:rPr>
              <a:t>  </a:t>
            </a:r>
            <a:r>
              <a:rPr lang="zh-CN" altLang="en-US" sz="2400" b="1" dirty="0">
                <a:solidFill>
                  <a:schemeClr val="tx1"/>
                </a:solidFill>
                <a:latin typeface="宋体" panose="02010600030101010101" pitchFamily="2" charset="-122"/>
                <a:ea typeface="宋体" panose="02010600030101010101" pitchFamily="2" charset="-122"/>
              </a:rPr>
              <a:t>物理电子技术专业</a:t>
            </a:r>
            <a:r>
              <a:rPr lang="zh-CN" altLang="en-US" sz="2000" dirty="0">
                <a:latin typeface="宋体" panose="02010600030101010101" pitchFamily="2" charset="-122"/>
                <a:ea typeface="宋体" panose="02010600030101010101" pitchFamily="2" charset="-122"/>
              </a:rPr>
              <a:t>起源于</a:t>
            </a:r>
            <a:r>
              <a:rPr lang="en-US" altLang="zh-CN" sz="2000" dirty="0">
                <a:latin typeface="宋体" panose="02010600030101010101" pitchFamily="2" charset="-122"/>
                <a:ea typeface="宋体" panose="02010600030101010101" pitchFamily="2" charset="-122"/>
              </a:rPr>
              <a:t>1952</a:t>
            </a:r>
            <a:r>
              <a:rPr lang="zh-CN" altLang="en-US" sz="2000" dirty="0">
                <a:latin typeface="宋体" panose="02010600030101010101" pitchFamily="2" charset="-122"/>
                <a:ea typeface="宋体" panose="02010600030101010101" pitchFamily="2" charset="-122"/>
              </a:rPr>
              <a:t>年一些高校设立的</a:t>
            </a:r>
            <a:r>
              <a:rPr lang="zh-CN" altLang="en-US" sz="2000" dirty="0">
                <a:solidFill>
                  <a:srgbClr val="FF0000"/>
                </a:solidFill>
                <a:latin typeface="宋体" panose="02010600030101010101" pitchFamily="2" charset="-122"/>
                <a:ea typeface="宋体" panose="02010600030101010101" pitchFamily="2" charset="-122"/>
              </a:rPr>
              <a:t>电真空技术</a:t>
            </a:r>
            <a:r>
              <a:rPr lang="zh-CN" altLang="en-US" sz="2000" dirty="0">
                <a:latin typeface="宋体" panose="02010600030101010101" pitchFamily="2" charset="-122"/>
                <a:ea typeface="宋体" panose="02010600030101010101" pitchFamily="2" charset="-122"/>
              </a:rPr>
              <a:t>专业（电子管、阴极射线管、白炽灯、荧光灯、气体激光器等电真空器件及装置）。该专业在</a:t>
            </a:r>
            <a:r>
              <a:rPr lang="en-US" altLang="zh-CN" sz="2000" dirty="0">
                <a:latin typeface="宋体" panose="02010600030101010101" pitchFamily="2" charset="-122"/>
                <a:ea typeface="宋体" panose="02010600030101010101" pitchFamily="2" charset="-122"/>
              </a:rPr>
              <a:t>1986</a:t>
            </a:r>
            <a:r>
              <a:rPr lang="zh-CN" altLang="en-US" sz="2000" dirty="0">
                <a:latin typeface="宋体" panose="02010600030101010101" pitchFamily="2" charset="-122"/>
                <a:ea typeface="宋体" panose="02010600030101010101" pitchFamily="2" charset="-122"/>
              </a:rPr>
              <a:t>年更名为物理电子技术专业，</a:t>
            </a:r>
            <a:r>
              <a:rPr lang="en-US" altLang="zh-CN" sz="2000" dirty="0">
                <a:latin typeface="宋体" panose="02010600030101010101" pitchFamily="2" charset="-122"/>
                <a:ea typeface="宋体" panose="02010600030101010101" pitchFamily="2" charset="-122"/>
              </a:rPr>
              <a:t>1998</a:t>
            </a:r>
            <a:r>
              <a:rPr lang="zh-CN" altLang="en-US" sz="2000" dirty="0">
                <a:latin typeface="宋体" panose="02010600030101010101" pitchFamily="2" charset="-122"/>
                <a:ea typeface="宋体" panose="02010600030101010101" pitchFamily="2" charset="-122"/>
              </a:rPr>
              <a:t>年</a:t>
            </a:r>
            <a:r>
              <a:rPr lang="en-US" altLang="zh-CN" sz="2000" dirty="0">
                <a:latin typeface="宋体" panose="02010600030101010101" pitchFamily="2" charset="-122"/>
                <a:ea typeface="宋体" panose="02010600030101010101" pitchFamily="2" charset="-122"/>
              </a:rPr>
              <a:t>4</a:t>
            </a:r>
            <a:r>
              <a:rPr lang="zh-CN" altLang="en-US" sz="2000" dirty="0">
                <a:latin typeface="宋体" panose="02010600030101010101" pitchFamily="2" charset="-122"/>
                <a:ea typeface="宋体" panose="02010600030101010101" pitchFamily="2" charset="-122"/>
              </a:rPr>
              <a:t>月调整为电子科学与技术专业的一个方向。</a:t>
            </a:r>
            <a:endParaRPr lang="zh-CN" altLang="en-US" sz="2000" dirty="0">
              <a:latin typeface="宋体" panose="02010600030101010101" pitchFamily="2" charset="-122"/>
              <a:ea typeface="宋体" panose="02010600030101010101" pitchFamily="2" charset="-122"/>
            </a:endParaRPr>
          </a:p>
        </p:txBody>
      </p:sp>
      <p:sp>
        <p:nvSpPr>
          <p:cNvPr id="2" name="文本框 1"/>
          <p:cNvSpPr txBox="1"/>
          <p:nvPr/>
        </p:nvSpPr>
        <p:spPr>
          <a:xfrm>
            <a:off x="692150" y="981075"/>
            <a:ext cx="7664450" cy="1014730"/>
          </a:xfrm>
          <a:prstGeom prst="rect">
            <a:avLst/>
          </a:prstGeom>
          <a:noFill/>
        </p:spPr>
        <p:txBody>
          <a:bodyPr wrap="square" rtlCol="0" anchor="t">
            <a:spAutoFit/>
          </a:bodyPr>
          <a:p>
            <a:pPr>
              <a:lnSpc>
                <a:spcPct val="150000"/>
              </a:lnSpc>
            </a:pPr>
            <a:r>
              <a:rPr lang="zh-CN" altLang="en-US" sz="2000" dirty="0">
                <a:solidFill>
                  <a:srgbClr val="00B050"/>
                </a:solidFill>
                <a:ea typeface="隶书" panose="02010509060101010101" pitchFamily="49" charset="-122"/>
                <a:sym typeface="+mn-ea"/>
              </a:rPr>
              <a:t>光电子技术、微电子技术、物理电子技术、物理电子与光电子技术、电子材料与元器件</a:t>
            </a:r>
            <a:r>
              <a:rPr lang="zh-CN" altLang="en-US" sz="2000" dirty="0">
                <a:solidFill>
                  <a:srgbClr val="FF0000"/>
                </a:solidFill>
                <a:ea typeface="隶书" panose="02010509060101010101" pitchFamily="49" charset="-122"/>
                <a:sym typeface="+mn-ea"/>
              </a:rPr>
              <a:t>五</a:t>
            </a:r>
            <a:r>
              <a:rPr lang="zh-CN" altLang="en-US" sz="2000" dirty="0">
                <a:ea typeface="隶书" panose="02010509060101010101" pitchFamily="49" charset="-122"/>
                <a:sym typeface="+mn-ea"/>
              </a:rPr>
              <a:t>个专业</a:t>
            </a:r>
            <a:endParaRPr lang="zh-CN" altLang="en-US" sz="2000" dirty="0">
              <a:ea typeface="隶书" panose="02010509060101010101" pitchFamily="49"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9813"/>
                                        </p:tgtEl>
                                        <p:attrNameLst>
                                          <p:attrName>style.visibility</p:attrName>
                                        </p:attrNameLst>
                                      </p:cBhvr>
                                      <p:to>
                                        <p:strVal val="visible"/>
                                      </p:to>
                                    </p:set>
                                    <p:animEffect transition="in" filter="box(in)">
                                      <p:cBhvr>
                                        <p:cTn id="7" dur="500"/>
                                        <p:tgtEl>
                                          <p:spTgt spid="1198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日期占位符 1"/>
          <p:cNvSpPr txBox="1">
            <a:spLocks noGrp="1"/>
          </p:cNvSpPr>
          <p:nvPr>
            <p:ph type="dt" sz="half" idx="10"/>
          </p:nvPr>
        </p:nvSpPr>
        <p:spPr bwMode="auto"/>
        <p:txBody>
          <a:bodyPr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3F2257BE-EBAC-4876-B3F0-CFDC5F0DAC6E}" type="datetime1">
              <a:rPr kumimoji="0" lang="zh-CN" altLang="en-US" sz="18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fld>
            <a:endParaRPr kumimoji="0" lang="en-US" altLang="zh-CN" sz="18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endParaRPr>
          </a:p>
        </p:txBody>
      </p:sp>
      <p:sp>
        <p:nvSpPr>
          <p:cNvPr id="5" name="灯片编号占位符 3"/>
          <p:cNvSpPr txBox="1">
            <a:spLocks noGrp="1"/>
          </p:cNvSpPr>
          <p:nvPr>
            <p:ph type="sldNum" sz="quarter" idx="12"/>
          </p:nvPr>
        </p:nvSpPr>
        <p:spPr bwMode="auto"/>
        <p:txBody>
          <a:bodyPr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defRPr>
            </a:lvl1pPr>
            <a:lvl2pPr marL="457200" lvl="1"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5pPr>
          </a:lstStyle>
          <a:p>
            <a:pPr marL="0" marR="0" lvl="0" indent="0" algn="r" defTabSz="914400" rtl="0" eaLnBrk="1" fontAlgn="base" latinLnBrk="0" hangingPunct="1">
              <a:lnSpc>
                <a:spcPct val="100000"/>
              </a:lnSpc>
              <a:spcBef>
                <a:spcPct val="0"/>
              </a:spcBef>
              <a:spcAft>
                <a:spcPct val="0"/>
              </a:spcAft>
              <a:buClrTx/>
              <a:buSzTx/>
              <a:buFontTx/>
              <a:buNone/>
            </a:pPr>
            <a:fld id="{9A0DB2DC-4C9A-4742-B13C-FB6460FD3503}" type="slidenum">
              <a:rPr kumimoji="0" lang="zh-CN" altLang="en-US" sz="1800" b="1" i="0" u="none" strike="noStrike" kern="1200" cap="none" spc="0" normalizeH="0" baseline="0" noProof="1" dirty="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cs typeface="+mn-cs"/>
              </a:rPr>
            </a:fld>
            <a:endParaRPr kumimoji="0" lang="zh-CN" altLang="en-US" sz="1800" b="1" i="0" u="none" strike="noStrike" kern="1200" cap="none" spc="0" normalizeH="0" baseline="0" noProof="1" dirty="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cs typeface="+mn-cs"/>
            </a:endParaRPr>
          </a:p>
        </p:txBody>
      </p:sp>
      <p:sp>
        <p:nvSpPr>
          <p:cNvPr id="119812" name="Text Box 4"/>
          <p:cNvSpPr txBox="1"/>
          <p:nvPr/>
        </p:nvSpPr>
        <p:spPr>
          <a:xfrm>
            <a:off x="731520" y="2493010"/>
            <a:ext cx="7955280" cy="2031365"/>
          </a:xfrm>
          <a:prstGeom prst="rect">
            <a:avLst/>
          </a:prstGeom>
          <a:noFill/>
          <a:ln w="9525">
            <a:noFill/>
          </a:ln>
        </p:spPr>
        <p:txBody>
          <a:bodyPr wrap="square" lIns="90000" tIns="46800" rIns="90000" bIns="46800" anchor="t" anchorCtr="0">
            <a:spAutoFit/>
          </a:bodyPr>
          <a:p>
            <a:pPr algn="just">
              <a:lnSpc>
                <a:spcPct val="150000"/>
              </a:lnSpc>
            </a:pPr>
            <a:r>
              <a:rPr lang="zh-CN" altLang="en-US" dirty="0">
                <a:latin typeface="Arial" panose="020B0604020202020204" pitchFamily="34" charset="0"/>
                <a:ea typeface="隶书" panose="02010509060101010101" pitchFamily="49" charset="-122"/>
              </a:rPr>
              <a:t>    </a:t>
            </a:r>
            <a:r>
              <a:rPr lang="zh-CN" altLang="en-US" sz="2400" b="1" dirty="0">
                <a:solidFill>
                  <a:schemeClr val="tx1"/>
                </a:solidFill>
                <a:latin typeface="宋体" panose="02010600030101010101" pitchFamily="2" charset="-122"/>
                <a:ea typeface="宋体" panose="02010600030101010101" pitchFamily="2" charset="-122"/>
              </a:rPr>
              <a:t>电子材料与元器件专业</a:t>
            </a:r>
            <a:r>
              <a:rPr lang="zh-CN" altLang="en-US" sz="2000" dirty="0">
                <a:latin typeface="宋体" panose="02010600030101010101" pitchFamily="2" charset="-122"/>
                <a:ea typeface="宋体" panose="02010600030101010101" pitchFamily="2" charset="-122"/>
              </a:rPr>
              <a:t>起源于二十世纪五、六十年代一些学校先后成立的</a:t>
            </a:r>
            <a:r>
              <a:rPr lang="zh-CN" altLang="en-US" sz="2000" dirty="0">
                <a:solidFill>
                  <a:srgbClr val="FF0000"/>
                </a:solidFill>
                <a:latin typeface="宋体" panose="02010600030101010101" pitchFamily="2" charset="-122"/>
                <a:ea typeface="宋体" panose="02010600030101010101" pitchFamily="2" charset="-122"/>
              </a:rPr>
              <a:t>无线电元件与材料</a:t>
            </a:r>
            <a:r>
              <a:rPr lang="zh-CN" altLang="en-US" sz="2000" dirty="0">
                <a:latin typeface="宋体" panose="02010600030101010101" pitchFamily="2" charset="-122"/>
                <a:ea typeface="宋体" panose="02010600030101010101" pitchFamily="2" charset="-122"/>
              </a:rPr>
              <a:t>专业。该专业在</a:t>
            </a:r>
            <a:r>
              <a:rPr lang="en-US" altLang="zh-CN" sz="2000" dirty="0">
                <a:latin typeface="宋体" panose="02010600030101010101" pitchFamily="2" charset="-122"/>
                <a:ea typeface="宋体" panose="02010600030101010101" pitchFamily="2" charset="-122"/>
              </a:rPr>
              <a:t>70</a:t>
            </a:r>
            <a:r>
              <a:rPr lang="zh-CN" altLang="en-US" sz="2000" dirty="0">
                <a:latin typeface="宋体" panose="02010600030101010101" pitchFamily="2" charset="-122"/>
                <a:ea typeface="宋体" panose="02010600030101010101" pitchFamily="2" charset="-122"/>
              </a:rPr>
              <a:t>年代初更名为电子元器件与材料专业，</a:t>
            </a:r>
            <a:r>
              <a:rPr lang="en-US" altLang="zh-CN" sz="2000" dirty="0">
                <a:latin typeface="宋体" panose="02010600030101010101" pitchFamily="2" charset="-122"/>
                <a:ea typeface="宋体" panose="02010600030101010101" pitchFamily="2" charset="-122"/>
              </a:rPr>
              <a:t>1985</a:t>
            </a:r>
            <a:r>
              <a:rPr lang="zh-CN" altLang="en-US" sz="2000" dirty="0">
                <a:latin typeface="宋体" panose="02010600030101010101" pitchFamily="2" charset="-122"/>
                <a:ea typeface="宋体" panose="02010600030101010101" pitchFamily="2" charset="-122"/>
              </a:rPr>
              <a:t>年根据国家教委颁布的专业目录改为电子材料与元器件专业，</a:t>
            </a:r>
            <a:r>
              <a:rPr lang="en-US" altLang="zh-CN" sz="2000" dirty="0">
                <a:latin typeface="宋体" panose="02010600030101010101" pitchFamily="2" charset="-122"/>
                <a:ea typeface="宋体" panose="02010600030101010101" pitchFamily="2" charset="-122"/>
              </a:rPr>
              <a:t>1998</a:t>
            </a:r>
            <a:r>
              <a:rPr lang="zh-CN" altLang="en-US" sz="2000" dirty="0">
                <a:latin typeface="宋体" panose="02010600030101010101" pitchFamily="2" charset="-122"/>
                <a:ea typeface="宋体" panose="02010600030101010101" pitchFamily="2" charset="-122"/>
              </a:rPr>
              <a:t>年</a:t>
            </a:r>
            <a:r>
              <a:rPr lang="en-US" altLang="zh-CN" sz="2000" dirty="0">
                <a:latin typeface="宋体" panose="02010600030101010101" pitchFamily="2" charset="-122"/>
                <a:ea typeface="宋体" panose="02010600030101010101" pitchFamily="2" charset="-122"/>
              </a:rPr>
              <a:t>4</a:t>
            </a:r>
            <a:r>
              <a:rPr lang="zh-CN" altLang="en-US" sz="2000" dirty="0">
                <a:latin typeface="宋体" panose="02010600030101010101" pitchFamily="2" charset="-122"/>
                <a:ea typeface="宋体" panose="02010600030101010101" pitchFamily="2" charset="-122"/>
              </a:rPr>
              <a:t>月调整为电子科学与技术专业的一个方向。</a:t>
            </a:r>
            <a:endParaRPr lang="zh-CN" altLang="en-US" sz="2000" dirty="0">
              <a:latin typeface="宋体" panose="02010600030101010101" pitchFamily="2" charset="-122"/>
              <a:ea typeface="宋体" panose="02010600030101010101" pitchFamily="2" charset="-122"/>
            </a:endParaRPr>
          </a:p>
        </p:txBody>
      </p:sp>
      <p:sp>
        <p:nvSpPr>
          <p:cNvPr id="2" name="文本框 1"/>
          <p:cNvSpPr txBox="1"/>
          <p:nvPr/>
        </p:nvSpPr>
        <p:spPr>
          <a:xfrm>
            <a:off x="946785" y="836930"/>
            <a:ext cx="7740015" cy="1014730"/>
          </a:xfrm>
          <a:prstGeom prst="rect">
            <a:avLst/>
          </a:prstGeom>
          <a:noFill/>
        </p:spPr>
        <p:txBody>
          <a:bodyPr wrap="square" rtlCol="0" anchor="t">
            <a:spAutoFit/>
          </a:bodyPr>
          <a:p>
            <a:pPr>
              <a:lnSpc>
                <a:spcPct val="150000"/>
              </a:lnSpc>
            </a:pPr>
            <a:r>
              <a:rPr lang="zh-CN" altLang="en-US" sz="2000" dirty="0">
                <a:solidFill>
                  <a:srgbClr val="00B050"/>
                </a:solidFill>
                <a:ea typeface="隶书" panose="02010509060101010101" pitchFamily="49" charset="-122"/>
                <a:sym typeface="+mn-ea"/>
              </a:rPr>
              <a:t>光电子技术、微电子技术、物理电子技术、物理电子与光电子技术、电子材料与元器件</a:t>
            </a:r>
            <a:r>
              <a:rPr lang="zh-CN" altLang="en-US" sz="2000" dirty="0">
                <a:solidFill>
                  <a:srgbClr val="FF0000"/>
                </a:solidFill>
                <a:ea typeface="隶书" panose="02010509060101010101" pitchFamily="49" charset="-122"/>
                <a:sym typeface="+mn-ea"/>
              </a:rPr>
              <a:t>五</a:t>
            </a:r>
            <a:r>
              <a:rPr lang="zh-CN" altLang="en-US" sz="2000" dirty="0">
                <a:ea typeface="隶书" panose="02010509060101010101" pitchFamily="49" charset="-122"/>
                <a:sym typeface="+mn-ea"/>
              </a:rPr>
              <a:t>个专业</a:t>
            </a:r>
            <a:endParaRPr lang="zh-CN" altLang="en-US" sz="2000" dirty="0">
              <a:ea typeface="隶书" panose="02010509060101010101" pitchFamily="49"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9812"/>
                                        </p:tgtEl>
                                        <p:attrNameLst>
                                          <p:attrName>style.visibility</p:attrName>
                                        </p:attrNameLst>
                                      </p:cBhvr>
                                      <p:to>
                                        <p:strVal val="visible"/>
                                      </p:to>
                                    </p:set>
                                    <p:anim calcmode="lin" valueType="num">
                                      <p:cBhvr>
                                        <p:cTn id="7" dur="500" fill="hold"/>
                                        <p:tgtEl>
                                          <p:spTgt spid="119812"/>
                                        </p:tgtEl>
                                        <p:attrNameLst>
                                          <p:attrName>ppt_x</p:attrName>
                                        </p:attrNameLst>
                                      </p:cBhvr>
                                      <p:tavLst>
                                        <p:tav tm="0">
                                          <p:val>
                                            <p:strVal val="#ppt_x"/>
                                          </p:val>
                                        </p:tav>
                                        <p:tav tm="100000">
                                          <p:val>
                                            <p:strVal val="#ppt_x"/>
                                          </p:val>
                                        </p:tav>
                                      </p:tavLst>
                                    </p:anim>
                                    <p:anim calcmode="lin" valueType="num">
                                      <p:cBhvr>
                                        <p:cTn id="8" dur="500" fill="hold"/>
                                        <p:tgtEl>
                                          <p:spTgt spid="1198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043940" y="1557020"/>
            <a:ext cx="6897370" cy="2094865"/>
          </a:xfrm>
          <a:prstGeom prst="rect">
            <a:avLst/>
          </a:prstGeom>
          <a:noFill/>
        </p:spPr>
        <p:txBody>
          <a:bodyPr wrap="square" rtlCol="0" anchor="t">
            <a:noAutofit/>
          </a:bodyPr>
          <a:p>
            <a:r>
              <a:rPr lang="zh-CN" altLang="en-US" sz="2000" dirty="0">
                <a:solidFill>
                  <a:srgbClr val="FF0000"/>
                </a:solidFill>
                <a:ea typeface="隶书" panose="02010509060101010101" pitchFamily="49" charset="-122"/>
                <a:sym typeface="+mn-ea"/>
              </a:rPr>
              <a:t>共同特点：</a:t>
            </a:r>
            <a:r>
              <a:rPr lang="zh-CN" altLang="en-US" sz="2000" dirty="0">
                <a:solidFill>
                  <a:srgbClr val="00B050"/>
                </a:solidFill>
                <a:ea typeface="隶书" panose="02010509060101010101" pitchFamily="49" charset="-122"/>
                <a:sym typeface="+mn-ea"/>
              </a:rPr>
              <a:t>（相同的物理基础</a:t>
            </a:r>
            <a:r>
              <a:rPr lang="en-US" altLang="zh-CN" sz="2000" dirty="0">
                <a:solidFill>
                  <a:srgbClr val="00B050"/>
                </a:solidFill>
                <a:ea typeface="隶书" panose="02010509060101010101" pitchFamily="49" charset="-122"/>
                <a:sym typeface="+mn-ea"/>
              </a:rPr>
              <a:t>---</a:t>
            </a:r>
            <a:r>
              <a:rPr lang="zh-CN" altLang="en-US" sz="2000" dirty="0">
                <a:solidFill>
                  <a:srgbClr val="00B050"/>
                </a:solidFill>
                <a:ea typeface="隶书" panose="02010509060101010101" pitchFamily="49" charset="-122"/>
                <a:sym typeface="+mn-ea"/>
              </a:rPr>
              <a:t>电磁场</a:t>
            </a:r>
            <a:r>
              <a:rPr lang="en-US" altLang="zh-CN" sz="2000" dirty="0">
                <a:solidFill>
                  <a:srgbClr val="00B050"/>
                </a:solidFill>
                <a:ea typeface="隶书" panose="02010509060101010101" pitchFamily="49" charset="-122"/>
                <a:sym typeface="+mn-ea"/>
              </a:rPr>
              <a:t>  </a:t>
            </a:r>
            <a:r>
              <a:rPr lang="zh-CN" altLang="en-US" sz="2000" dirty="0">
                <a:solidFill>
                  <a:srgbClr val="00B050"/>
                </a:solidFill>
                <a:ea typeface="隶书" panose="02010509060101010101" pitchFamily="49" charset="-122"/>
                <a:sym typeface="+mn-ea"/>
              </a:rPr>
              <a:t>量子力学）</a:t>
            </a:r>
            <a:endParaRPr lang="zh-CN" altLang="en-US" sz="2000" dirty="0">
              <a:solidFill>
                <a:srgbClr val="00B050"/>
              </a:solidFill>
              <a:ea typeface="隶书" panose="02010509060101010101" pitchFamily="49" charset="-122"/>
              <a:sym typeface="+mn-ea"/>
            </a:endParaRPr>
          </a:p>
          <a:p>
            <a:r>
              <a:rPr lang="zh-CN" altLang="en-US" sz="2000" dirty="0">
                <a:solidFill>
                  <a:schemeClr val="tx1"/>
                </a:solidFill>
                <a:ea typeface="隶书" panose="02010509060101010101" pitchFamily="49" charset="-122"/>
                <a:sym typeface="+mn-ea"/>
              </a:rPr>
              <a:t>主要研究对象：电子、光子；</a:t>
            </a:r>
            <a:endParaRPr lang="zh-CN" altLang="en-US" sz="2000" dirty="0">
              <a:solidFill>
                <a:schemeClr val="tx1"/>
              </a:solidFill>
              <a:ea typeface="隶书" panose="02010509060101010101" pitchFamily="49" charset="-122"/>
              <a:sym typeface="+mn-ea"/>
            </a:endParaRPr>
          </a:p>
          <a:p>
            <a:r>
              <a:rPr lang="zh-CN" altLang="en-US" sz="2000" dirty="0">
                <a:solidFill>
                  <a:schemeClr val="tx1"/>
                </a:solidFill>
                <a:ea typeface="隶书" panose="02010509060101010101" pitchFamily="49" charset="-122"/>
                <a:sym typeface="+mn-ea"/>
              </a:rPr>
              <a:t>主要研究内容：电磁（光）与电子相互作用规律及应用</a:t>
            </a:r>
            <a:endParaRPr lang="zh-CN" altLang="en-US" sz="2000" dirty="0">
              <a:solidFill>
                <a:schemeClr val="tx1"/>
              </a:solidFill>
              <a:ea typeface="隶书" panose="02010509060101010101" pitchFamily="49" charset="-122"/>
              <a:sym typeface="+mn-ea"/>
            </a:endParaRPr>
          </a:p>
          <a:p>
            <a:endParaRPr lang="zh-CN" altLang="en-US" sz="2000" dirty="0">
              <a:solidFill>
                <a:srgbClr val="00B050"/>
              </a:solidFill>
              <a:ea typeface="隶书" panose="02010509060101010101" pitchFamily="49" charset="-122"/>
              <a:sym typeface="+mn-ea"/>
            </a:endParaRPr>
          </a:p>
          <a:p>
            <a:r>
              <a:rPr lang="zh-CN" altLang="en-US" sz="2000" dirty="0">
                <a:solidFill>
                  <a:srgbClr val="FF0000"/>
                </a:solidFill>
                <a:ea typeface="隶书" panose="02010509060101010101" pitchFamily="49" charset="-122"/>
                <a:sym typeface="+mn-ea"/>
              </a:rPr>
              <a:t>主要区别：</a:t>
            </a:r>
            <a:endParaRPr lang="zh-CN" altLang="en-US" sz="2000" dirty="0">
              <a:solidFill>
                <a:srgbClr val="FF0000"/>
              </a:solidFill>
              <a:ea typeface="隶书" panose="02010509060101010101" pitchFamily="49" charset="-122"/>
              <a:sym typeface="+mn-ea"/>
            </a:endParaRPr>
          </a:p>
          <a:p>
            <a:r>
              <a:rPr lang="zh-CN" altLang="en-US" sz="2000" dirty="0">
                <a:solidFill>
                  <a:schemeClr val="tx1"/>
                </a:solidFill>
                <a:ea typeface="隶书" panose="02010509060101010101" pitchFamily="49" charset="-122"/>
                <a:sym typeface="+mn-ea"/>
              </a:rPr>
              <a:t>不同类型器件</a:t>
            </a:r>
            <a:r>
              <a:rPr lang="en-US" altLang="zh-CN" sz="2000" dirty="0">
                <a:solidFill>
                  <a:schemeClr val="tx1"/>
                </a:solidFill>
                <a:ea typeface="隶书" panose="02010509060101010101" pitchFamily="49" charset="-122"/>
                <a:sym typeface="+mn-ea"/>
              </a:rPr>
              <a:t>      </a:t>
            </a:r>
            <a:r>
              <a:rPr lang="zh-CN" altLang="en-US" sz="2000" dirty="0">
                <a:solidFill>
                  <a:schemeClr val="tx1"/>
                </a:solidFill>
                <a:ea typeface="隶书" panose="02010509060101010101" pitchFamily="49" charset="-122"/>
                <a:sym typeface="+mn-ea"/>
              </a:rPr>
              <a:t>不同应用场景</a:t>
            </a:r>
            <a:endParaRPr lang="zh-CN" altLang="en-US" sz="2000" dirty="0">
              <a:solidFill>
                <a:schemeClr val="tx1"/>
              </a:solidFill>
              <a:ea typeface="隶书" panose="02010509060101010101" pitchFamily="49" charset="-122"/>
              <a:sym typeface="+mn-ea"/>
            </a:endParaRPr>
          </a:p>
          <a:p>
            <a:endParaRPr lang="zh-CN" altLang="en-US" sz="2000" dirty="0">
              <a:solidFill>
                <a:schemeClr val="tx1"/>
              </a:solidFill>
              <a:ea typeface="隶书" panose="02010509060101010101" pitchFamily="49" charset="-122"/>
              <a:sym typeface="+mn-ea"/>
            </a:endParaRPr>
          </a:p>
        </p:txBody>
      </p:sp>
      <p:pic>
        <p:nvPicPr>
          <p:cNvPr id="11270" name="图片 2"/>
          <p:cNvPicPr>
            <a:picLocks noChangeAspect="1"/>
          </p:cNvPicPr>
          <p:nvPr/>
        </p:nvPicPr>
        <p:blipFill>
          <a:blip r:embed="rId1"/>
          <a:stretch>
            <a:fillRect/>
          </a:stretch>
        </p:blipFill>
        <p:spPr>
          <a:xfrm>
            <a:off x="755650" y="3980180"/>
            <a:ext cx="2586038" cy="1168400"/>
          </a:xfrm>
          <a:prstGeom prst="rect">
            <a:avLst/>
          </a:prstGeom>
          <a:noFill/>
          <a:ln w="9525">
            <a:noFill/>
          </a:ln>
        </p:spPr>
      </p:pic>
      <p:pic>
        <p:nvPicPr>
          <p:cNvPr id="8" name="Picture 4" descr="g9_jpg"/>
          <p:cNvPicPr>
            <a:picLocks noChangeAspect="1" noChangeArrowheads="1"/>
          </p:cNvPicPr>
          <p:nvPr/>
        </p:nvPicPr>
        <p:blipFill>
          <a:blip r:embed="rId2" cstate="print"/>
          <a:srcRect/>
          <a:stretch>
            <a:fillRect/>
          </a:stretch>
        </p:blipFill>
        <p:spPr bwMode="auto">
          <a:xfrm>
            <a:off x="4232275" y="5445125"/>
            <a:ext cx="2466340" cy="1184910"/>
          </a:xfrm>
          <a:prstGeom prst="rect">
            <a:avLst/>
          </a:prstGeom>
          <a:noFill/>
          <a:ln w="9525">
            <a:noFill/>
            <a:miter lim="800000"/>
            <a:headEnd/>
            <a:tailEnd/>
          </a:ln>
        </p:spPr>
      </p:pic>
      <p:sp>
        <p:nvSpPr>
          <p:cNvPr id="3" name="文本框 2"/>
          <p:cNvSpPr txBox="1"/>
          <p:nvPr/>
        </p:nvSpPr>
        <p:spPr>
          <a:xfrm>
            <a:off x="6732270" y="4364990"/>
            <a:ext cx="2022475" cy="398780"/>
          </a:xfrm>
          <a:prstGeom prst="rect">
            <a:avLst/>
          </a:prstGeom>
          <a:noFill/>
        </p:spPr>
        <p:txBody>
          <a:bodyPr wrap="square" rtlCol="0" anchor="t">
            <a:spAutoFit/>
          </a:bodyPr>
          <a:p>
            <a:r>
              <a:rPr lang="en-US" altLang="zh-CN" sz="2000" b="1" dirty="0">
                <a:sym typeface="+mn-ea"/>
              </a:rPr>
              <a:t>CCD--</a:t>
            </a:r>
            <a:r>
              <a:rPr lang="zh-CN" altLang="en-US" sz="2000" b="1" dirty="0">
                <a:sym typeface="+mn-ea"/>
              </a:rPr>
              <a:t>光电效应</a:t>
            </a:r>
            <a:endParaRPr lang="zh-CN" altLang="en-US" sz="2000" b="1" dirty="0">
              <a:sym typeface="+mn-ea"/>
            </a:endParaRPr>
          </a:p>
        </p:txBody>
      </p:sp>
      <p:sp>
        <p:nvSpPr>
          <p:cNvPr id="4" name="文本框 3"/>
          <p:cNvSpPr txBox="1"/>
          <p:nvPr/>
        </p:nvSpPr>
        <p:spPr>
          <a:xfrm>
            <a:off x="6732270" y="5494655"/>
            <a:ext cx="2169795" cy="398780"/>
          </a:xfrm>
          <a:prstGeom prst="rect">
            <a:avLst/>
          </a:prstGeom>
          <a:noFill/>
        </p:spPr>
        <p:txBody>
          <a:bodyPr wrap="square" rtlCol="0" anchor="t">
            <a:spAutoFit/>
          </a:bodyPr>
          <a:p>
            <a:r>
              <a:rPr lang="zh-CN" altLang="en-US" sz="2000" b="1" dirty="0">
                <a:sym typeface="+mn-ea"/>
              </a:rPr>
              <a:t>激光器</a:t>
            </a:r>
            <a:r>
              <a:rPr lang="en-US" altLang="zh-CN" sz="2000" b="1" dirty="0">
                <a:sym typeface="+mn-ea"/>
              </a:rPr>
              <a:t>--</a:t>
            </a:r>
            <a:r>
              <a:rPr lang="zh-CN" altLang="en-US" sz="2000" b="1" dirty="0">
                <a:sym typeface="+mn-ea"/>
              </a:rPr>
              <a:t>受激辐射</a:t>
            </a:r>
            <a:endParaRPr lang="zh-CN" altLang="en-US" sz="2000" b="1" dirty="0">
              <a:sym typeface="+mn-ea"/>
            </a:endParaRPr>
          </a:p>
        </p:txBody>
      </p:sp>
      <p:pic>
        <p:nvPicPr>
          <p:cNvPr id="5" name="图片 4"/>
          <p:cNvPicPr>
            <a:picLocks noChangeAspect="1"/>
          </p:cNvPicPr>
          <p:nvPr/>
        </p:nvPicPr>
        <p:blipFill>
          <a:blip r:embed="rId3"/>
          <a:stretch>
            <a:fillRect/>
          </a:stretch>
        </p:blipFill>
        <p:spPr>
          <a:xfrm>
            <a:off x="4283710" y="4004945"/>
            <a:ext cx="2414905" cy="1170305"/>
          </a:xfrm>
          <a:prstGeom prst="rect">
            <a:avLst/>
          </a:prstGeom>
        </p:spPr>
      </p:pic>
      <p:pic>
        <p:nvPicPr>
          <p:cNvPr id="100" name="图片 99"/>
          <p:cNvPicPr/>
          <p:nvPr/>
        </p:nvPicPr>
        <p:blipFill>
          <a:blip r:embed="rId4"/>
          <a:stretch>
            <a:fillRect/>
          </a:stretch>
        </p:blipFill>
        <p:spPr>
          <a:xfrm>
            <a:off x="755650" y="5372735"/>
            <a:ext cx="2586355" cy="1085215"/>
          </a:xfrm>
          <a:prstGeom prst="rect">
            <a:avLst/>
          </a:prstGeom>
          <a:noFill/>
          <a:ln w="9525">
            <a:noFill/>
          </a:ln>
        </p:spPr>
      </p:pic>
      <p:sp>
        <p:nvSpPr>
          <p:cNvPr id="6" name="文本框 5"/>
          <p:cNvSpPr txBox="1"/>
          <p:nvPr>
            <p:custDataLst>
              <p:tags r:id="rId5"/>
            </p:custDataLst>
          </p:nvPr>
        </p:nvSpPr>
        <p:spPr>
          <a:xfrm>
            <a:off x="827405" y="548640"/>
            <a:ext cx="7740015" cy="1014730"/>
          </a:xfrm>
          <a:prstGeom prst="rect">
            <a:avLst/>
          </a:prstGeom>
          <a:noFill/>
        </p:spPr>
        <p:txBody>
          <a:bodyPr wrap="square" rtlCol="0" anchor="t">
            <a:spAutoFit/>
          </a:bodyPr>
          <a:p>
            <a:pPr>
              <a:lnSpc>
                <a:spcPct val="150000"/>
              </a:lnSpc>
            </a:pPr>
            <a:r>
              <a:rPr lang="zh-CN" altLang="en-US" sz="2000" dirty="0">
                <a:solidFill>
                  <a:srgbClr val="00B050"/>
                </a:solidFill>
                <a:ea typeface="隶书" panose="02010509060101010101" pitchFamily="49" charset="-122"/>
                <a:sym typeface="+mn-ea"/>
              </a:rPr>
              <a:t>光电子技术、微电子技术、物理电子技术、物理电子与光电子技术、电子材料与元器件</a:t>
            </a:r>
            <a:r>
              <a:rPr lang="zh-CN" altLang="en-US" sz="2000" dirty="0">
                <a:solidFill>
                  <a:srgbClr val="FF0000"/>
                </a:solidFill>
                <a:ea typeface="隶书" panose="02010509060101010101" pitchFamily="49" charset="-122"/>
                <a:sym typeface="+mn-ea"/>
              </a:rPr>
              <a:t>五</a:t>
            </a:r>
            <a:r>
              <a:rPr lang="zh-CN" altLang="en-US" sz="2000" dirty="0">
                <a:ea typeface="隶书" panose="02010509060101010101" pitchFamily="49" charset="-122"/>
                <a:sym typeface="+mn-ea"/>
              </a:rPr>
              <a:t>个专业</a:t>
            </a:r>
            <a:endParaRPr lang="zh-CN" altLang="en-US" sz="2000" dirty="0">
              <a:ea typeface="隶书" panose="02010509060101010101" pitchFamily="49"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日期占位符 1"/>
          <p:cNvSpPr txBox="1">
            <a:spLocks noGrp="1"/>
          </p:cNvSpPr>
          <p:nvPr>
            <p:ph type="dt" sz="half" idx="10"/>
          </p:nvPr>
        </p:nvSpPr>
        <p:spPr bwMode="auto"/>
        <p:txBody>
          <a:bodyPr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C1C90F29-5815-4CB7-8D4A-6F4888F12900}" type="datetime1">
              <a:rPr kumimoji="0" lang="zh-CN" altLang="en-US" sz="18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fld>
            <a:endParaRPr kumimoji="0" lang="en-US" altLang="zh-CN" sz="18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endParaRPr>
          </a:p>
        </p:txBody>
      </p:sp>
      <p:sp>
        <p:nvSpPr>
          <p:cNvPr id="5" name="灯片编号占位符 3"/>
          <p:cNvSpPr txBox="1">
            <a:spLocks noGrp="1"/>
          </p:cNvSpPr>
          <p:nvPr>
            <p:ph type="sldNum" sz="quarter" idx="12"/>
          </p:nvPr>
        </p:nvSpPr>
        <p:spPr bwMode="auto"/>
        <p:txBody>
          <a:bodyPr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defRPr>
            </a:lvl1pPr>
            <a:lvl2pPr marL="457200" lvl="1"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5pPr>
          </a:lstStyle>
          <a:p>
            <a:pPr marL="0" marR="0" lvl="0" indent="0" algn="r" defTabSz="914400" rtl="0" eaLnBrk="1" fontAlgn="base" latinLnBrk="0" hangingPunct="1">
              <a:lnSpc>
                <a:spcPct val="100000"/>
              </a:lnSpc>
              <a:spcBef>
                <a:spcPct val="0"/>
              </a:spcBef>
              <a:spcAft>
                <a:spcPct val="0"/>
              </a:spcAft>
              <a:buClrTx/>
              <a:buSzTx/>
              <a:buFontTx/>
              <a:buNone/>
            </a:pPr>
            <a:fld id="{9A0DB2DC-4C9A-4742-B13C-FB6460FD3503}" type="slidenum">
              <a:rPr kumimoji="0" lang="zh-CN" altLang="en-US" sz="1800" b="1" i="0" u="none" strike="noStrike" kern="1200" cap="none" spc="0" normalizeH="0" baseline="0" noProof="1" dirty="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cs typeface="+mn-cs"/>
              </a:rPr>
            </a:fld>
            <a:endParaRPr kumimoji="0" lang="zh-CN" altLang="en-US" sz="1800" b="1" i="0" u="none" strike="noStrike" kern="1200" cap="none" spc="0" normalizeH="0" baseline="0" noProof="1" dirty="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cs typeface="+mn-cs"/>
            </a:endParaRPr>
          </a:p>
        </p:txBody>
      </p:sp>
      <p:sp>
        <p:nvSpPr>
          <p:cNvPr id="120836" name="Text Box 4"/>
          <p:cNvSpPr txBox="1"/>
          <p:nvPr/>
        </p:nvSpPr>
        <p:spPr>
          <a:xfrm>
            <a:off x="346075" y="692150"/>
            <a:ext cx="8166100" cy="4247515"/>
          </a:xfrm>
          <a:prstGeom prst="rect">
            <a:avLst/>
          </a:prstGeom>
          <a:noFill/>
          <a:ln w="9525">
            <a:noFill/>
          </a:ln>
        </p:spPr>
        <p:txBody>
          <a:bodyPr wrap="square" lIns="90000" tIns="46800" rIns="90000" bIns="46800" anchor="t" anchorCtr="0">
            <a:spAutoFit/>
          </a:bodyPr>
          <a:p>
            <a:pPr>
              <a:lnSpc>
                <a:spcPct val="150000"/>
              </a:lnSpc>
            </a:pPr>
            <a:r>
              <a:rPr lang="zh-CN" altLang="en-US" dirty="0">
                <a:latin typeface="Arial" panose="020B0604020202020204" pitchFamily="34" charset="0"/>
                <a:ea typeface="隶书" panose="02010509060101010101" pitchFamily="49" charset="-122"/>
              </a:rPr>
              <a:t>   </a:t>
            </a:r>
            <a:r>
              <a:rPr lang="zh-CN" altLang="en-US" dirty="0">
                <a:solidFill>
                  <a:srgbClr val="FF0000"/>
                </a:solidFill>
                <a:latin typeface="Arial" panose="020B0604020202020204" pitchFamily="34" charset="0"/>
                <a:ea typeface="隶书" panose="02010509060101010101" pitchFamily="49" charset="-122"/>
              </a:rPr>
              <a:t> </a:t>
            </a:r>
            <a:r>
              <a:rPr lang="zh-CN" altLang="en-US" sz="2400" b="1" dirty="0">
                <a:solidFill>
                  <a:schemeClr val="tx1"/>
                </a:solidFill>
                <a:latin typeface="宋体" panose="02010600030101010101" pitchFamily="2" charset="-122"/>
                <a:ea typeface="宋体" panose="02010600030101010101" pitchFamily="2" charset="-122"/>
              </a:rPr>
              <a:t>南京邮电大学</a:t>
            </a:r>
            <a:r>
              <a:rPr lang="zh-CN" altLang="en-US" sz="2000" dirty="0">
                <a:latin typeface="宋体" panose="02010600030101010101" pitchFamily="2" charset="-122"/>
                <a:ea typeface="宋体" panose="02010600030101010101" pitchFamily="2" charset="-122"/>
              </a:rPr>
              <a:t>从</a:t>
            </a:r>
            <a:r>
              <a:rPr lang="en-US" altLang="zh-CN" sz="2000" dirty="0">
                <a:latin typeface="宋体" panose="02010600030101010101" pitchFamily="2" charset="-122"/>
                <a:ea typeface="宋体" panose="02010600030101010101" pitchFamily="2" charset="-122"/>
              </a:rPr>
              <a:t>1998</a:t>
            </a:r>
            <a:r>
              <a:rPr lang="zh-CN" altLang="en-US" sz="2000" dirty="0">
                <a:latin typeface="宋体" panose="02010600030101010101" pitchFamily="2" charset="-122"/>
                <a:ea typeface="宋体" panose="02010600030101010101" pitchFamily="2" charset="-122"/>
              </a:rPr>
              <a:t>年开始招收</a:t>
            </a:r>
            <a:r>
              <a:rPr lang="zh-CN" altLang="en-US" sz="2000" dirty="0">
                <a:solidFill>
                  <a:srgbClr val="FF0000"/>
                </a:solidFill>
                <a:latin typeface="宋体" panose="02010600030101010101" pitchFamily="2" charset="-122"/>
                <a:ea typeface="宋体" panose="02010600030101010101" pitchFamily="2" charset="-122"/>
              </a:rPr>
              <a:t>光电子技术</a:t>
            </a:r>
            <a:r>
              <a:rPr lang="zh-CN" altLang="en-US" sz="2000" dirty="0">
                <a:latin typeface="宋体" panose="02010600030101010101" pitchFamily="2" charset="-122"/>
                <a:ea typeface="宋体" panose="02010600030101010101" pitchFamily="2" charset="-122"/>
              </a:rPr>
              <a:t>专业学生一个班，</a:t>
            </a:r>
            <a:r>
              <a:rPr lang="en-US" altLang="zh-CN" sz="2000" dirty="0">
                <a:latin typeface="宋体" panose="02010600030101010101" pitchFamily="2" charset="-122"/>
                <a:ea typeface="宋体" panose="02010600030101010101" pitchFamily="2" charset="-122"/>
              </a:rPr>
              <a:t>1999</a:t>
            </a:r>
            <a:r>
              <a:rPr lang="zh-CN" altLang="en-US" sz="2000" dirty="0">
                <a:latin typeface="宋体" panose="02010600030101010101" pitchFamily="2" charset="-122"/>
                <a:ea typeface="宋体" panose="02010600030101010101" pitchFamily="2" charset="-122"/>
              </a:rPr>
              <a:t>年开始按“电子科学与技术”专业招收</a:t>
            </a:r>
            <a:r>
              <a:rPr lang="en-US" altLang="zh-CN" sz="2000" dirty="0">
                <a:latin typeface="宋体" panose="02010600030101010101" pitchFamily="2" charset="-122"/>
                <a:ea typeface="宋体" panose="02010600030101010101" pitchFamily="2" charset="-122"/>
              </a:rPr>
              <a:t>2</a:t>
            </a:r>
            <a:r>
              <a:rPr lang="zh-CN" altLang="en-US" sz="2000" dirty="0">
                <a:latin typeface="宋体" panose="02010600030101010101" pitchFamily="2" charset="-122"/>
                <a:ea typeface="宋体" panose="02010600030101010101" pitchFamily="2" charset="-122"/>
              </a:rPr>
              <a:t>个班，</a:t>
            </a:r>
            <a:r>
              <a:rPr lang="en-US" altLang="zh-CN" sz="2000" dirty="0">
                <a:latin typeface="宋体" panose="02010600030101010101" pitchFamily="2" charset="-122"/>
                <a:ea typeface="宋体" panose="02010600030101010101" pitchFamily="2" charset="-122"/>
              </a:rPr>
              <a:t>2002</a:t>
            </a:r>
            <a:r>
              <a:rPr lang="zh-CN" altLang="en-US" sz="2000" dirty="0">
                <a:latin typeface="宋体" panose="02010600030101010101" pitchFamily="2" charset="-122"/>
                <a:ea typeface="宋体" panose="02010600030101010101" pitchFamily="2" charset="-122"/>
              </a:rPr>
              <a:t>年以优异成绩（</a:t>
            </a:r>
            <a:r>
              <a:rPr lang="en-US" altLang="zh-CN" sz="2000" dirty="0">
                <a:latin typeface="宋体" panose="02010600030101010101" pitchFamily="2" charset="-122"/>
                <a:ea typeface="宋体" panose="02010600030101010101" pitchFamily="2" charset="-122"/>
              </a:rPr>
              <a:t>93</a:t>
            </a:r>
            <a:r>
              <a:rPr lang="zh-CN" altLang="en-US" sz="2000" dirty="0">
                <a:latin typeface="宋体" panose="02010600030101010101" pitchFamily="2" charset="-122"/>
                <a:ea typeface="宋体" panose="02010600030101010101" pitchFamily="2" charset="-122"/>
              </a:rPr>
              <a:t>分）获得学士学位授权，</a:t>
            </a:r>
            <a:r>
              <a:rPr lang="en-US" altLang="zh-CN" sz="2000" dirty="0">
                <a:latin typeface="宋体" panose="02010600030101010101" pitchFamily="2" charset="-122"/>
                <a:ea typeface="宋体" panose="02010600030101010101" pitchFamily="2" charset="-122"/>
              </a:rPr>
              <a:t>2006</a:t>
            </a:r>
            <a:r>
              <a:rPr lang="zh-CN" altLang="en-US" sz="2000" dirty="0">
                <a:latin typeface="宋体" panose="02010600030101010101" pitchFamily="2" charset="-122"/>
                <a:ea typeface="宋体" panose="02010600030101010101" pitchFamily="2" charset="-122"/>
              </a:rPr>
              <a:t>年被江苏省教育厅评为</a:t>
            </a:r>
            <a:r>
              <a:rPr lang="zh-CN" altLang="en-US" sz="2000" dirty="0">
                <a:solidFill>
                  <a:schemeClr val="hlink"/>
                </a:solidFill>
                <a:latin typeface="宋体" panose="02010600030101010101" pitchFamily="2" charset="-122"/>
                <a:ea typeface="宋体" panose="02010600030101010101" pitchFamily="2" charset="-122"/>
              </a:rPr>
              <a:t>品牌专业建设点</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2007</a:t>
            </a:r>
            <a:r>
              <a:rPr lang="zh-CN" altLang="en-US" sz="2000" dirty="0">
                <a:latin typeface="宋体" panose="02010600030101010101" pitchFamily="2" charset="-122"/>
                <a:ea typeface="宋体" panose="02010600030101010101" pitchFamily="2" charset="-122"/>
              </a:rPr>
              <a:t>年</a:t>
            </a:r>
            <a:r>
              <a:rPr lang="en-US" altLang="zh-CN" sz="2000" dirty="0">
                <a:latin typeface="宋体" panose="02010600030101010101" pitchFamily="2" charset="-122"/>
                <a:ea typeface="宋体" panose="02010600030101010101" pitchFamily="2" charset="-122"/>
              </a:rPr>
              <a:t>12</a:t>
            </a:r>
            <a:r>
              <a:rPr lang="zh-CN" altLang="en-US" sz="2000" dirty="0">
                <a:latin typeface="宋体" panose="02010600030101010101" pitchFamily="2" charset="-122"/>
                <a:ea typeface="宋体" panose="02010600030101010101" pitchFamily="2" charset="-122"/>
              </a:rPr>
              <a:t>月被教育部评为</a:t>
            </a:r>
            <a:r>
              <a:rPr lang="zh-CN" altLang="en-US" sz="2000" dirty="0">
                <a:solidFill>
                  <a:srgbClr val="00B0F0"/>
                </a:solidFill>
                <a:latin typeface="宋体" panose="02010600030101010101" pitchFamily="2" charset="-122"/>
                <a:ea typeface="宋体" panose="02010600030101010101" pitchFamily="2" charset="-122"/>
              </a:rPr>
              <a:t>国家特色 专业建设点</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2010</a:t>
            </a:r>
            <a:r>
              <a:rPr lang="zh-CN" altLang="en-US" sz="2000" dirty="0">
                <a:latin typeface="宋体" panose="02010600030101010101" pitchFamily="2" charset="-122"/>
                <a:ea typeface="宋体" panose="02010600030101010101" pitchFamily="2" charset="-122"/>
              </a:rPr>
              <a:t>年以优秀成绩通过省品牌专业验收，成为我校第二个省</a:t>
            </a:r>
            <a:r>
              <a:rPr lang="zh-CN" altLang="en-US" sz="2000" dirty="0">
                <a:solidFill>
                  <a:srgbClr val="00B0F0"/>
                </a:solidFill>
                <a:latin typeface="宋体" panose="02010600030101010101" pitchFamily="2" charset="-122"/>
                <a:ea typeface="宋体" panose="02010600030101010101" pitchFamily="2" charset="-122"/>
              </a:rPr>
              <a:t>品牌专业</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2012</a:t>
            </a:r>
            <a:r>
              <a:rPr lang="zh-CN" altLang="en-US" sz="2000" dirty="0">
                <a:latin typeface="宋体" panose="02010600030101010101" pitchFamily="2" charset="-122"/>
                <a:ea typeface="宋体" panose="02010600030101010101" pitchFamily="2" charset="-122"/>
              </a:rPr>
              <a:t>年省重点专业类核心专业；</a:t>
            </a:r>
            <a:r>
              <a:rPr lang="en-US" altLang="zh-CN" sz="2000" dirty="0">
                <a:latin typeface="宋体" panose="02010600030101010101" pitchFamily="2" charset="-122"/>
                <a:ea typeface="宋体" panose="02010600030101010101" pitchFamily="2" charset="-122"/>
              </a:rPr>
              <a:t>2013</a:t>
            </a:r>
            <a:r>
              <a:rPr lang="zh-CN" altLang="en-US" sz="2000" dirty="0">
                <a:latin typeface="宋体" panose="02010600030101010101" pitchFamily="2" charset="-122"/>
                <a:ea typeface="宋体" panose="02010600030101010101" pitchFamily="2" charset="-122"/>
              </a:rPr>
              <a:t>年通过工程教育专业认证；同时成为卓越工程师教育培养计划试点专业。</a:t>
            </a:r>
            <a:r>
              <a:rPr lang="en-US" altLang="zh-CN" sz="2000" dirty="0">
                <a:latin typeface="宋体" panose="02010600030101010101" pitchFamily="2" charset="-122"/>
                <a:ea typeface="宋体" panose="02010600030101010101" pitchFamily="2" charset="-122"/>
              </a:rPr>
              <a:t>2015</a:t>
            </a:r>
            <a:r>
              <a:rPr lang="zh-CN" altLang="en-US" sz="2000" dirty="0">
                <a:latin typeface="宋体" panose="02010600030101010101" pitchFamily="2" charset="-122"/>
                <a:ea typeface="宋体" panose="02010600030101010101" pitchFamily="2" charset="-122"/>
              </a:rPr>
              <a:t>年成为</a:t>
            </a:r>
            <a:r>
              <a:rPr lang="zh-CN" altLang="zh-CN" sz="2000" b="1" dirty="0">
                <a:latin typeface="宋体" panose="02010600030101010101" pitchFamily="2" charset="-122"/>
                <a:ea typeface="宋体" panose="02010600030101010101" pitchFamily="2" charset="-122"/>
              </a:rPr>
              <a:t>江苏高校品牌专业建设工程</a:t>
            </a:r>
            <a:r>
              <a:rPr lang="en-US" altLang="zh-CN" sz="2000" b="1" dirty="0">
                <a:latin typeface="宋体" panose="02010600030101010101" pitchFamily="2" charset="-122"/>
                <a:ea typeface="宋体" panose="02010600030101010101" pitchFamily="2" charset="-122"/>
              </a:rPr>
              <a:t>——</a:t>
            </a:r>
            <a:r>
              <a:rPr lang="zh-CN" altLang="en-US" sz="2000" dirty="0">
                <a:solidFill>
                  <a:srgbClr val="00B0F0"/>
                </a:solidFill>
                <a:latin typeface="宋体" panose="02010600030101010101" pitchFamily="2" charset="-122"/>
                <a:ea typeface="宋体" panose="02010600030101010101" pitchFamily="2" charset="-122"/>
              </a:rPr>
              <a:t>品牌专业</a:t>
            </a:r>
            <a:r>
              <a:rPr lang="zh-CN" altLang="en-US" sz="2000" dirty="0">
                <a:solidFill>
                  <a:srgbClr val="FFFF00"/>
                </a:solidFill>
                <a:latin typeface="宋体" panose="02010600030101010101" pitchFamily="2" charset="-122"/>
                <a:ea typeface="宋体" panose="02010600030101010101" pitchFamily="2" charset="-122"/>
              </a:rPr>
              <a:t>。</a:t>
            </a:r>
            <a:endParaRPr lang="en-US" altLang="zh-CN" sz="2800" dirty="0">
              <a:solidFill>
                <a:srgbClr val="FFFF00"/>
              </a:solidFill>
              <a:latin typeface="Arial" panose="020B0604020202020204" pitchFamily="34" charset="0"/>
              <a:ea typeface="宋体" panose="02010600030101010101" pitchFamily="2" charset="-122"/>
            </a:endParaRPr>
          </a:p>
          <a:p>
            <a:pPr>
              <a:spcBef>
                <a:spcPct val="50000"/>
              </a:spcBef>
            </a:pPr>
            <a:endParaRPr lang="en-US" altLang="zh-CN" dirty="0">
              <a:latin typeface="Arial" panose="020B0604020202020204" pitchFamily="34" charset="0"/>
              <a:ea typeface="宋体" panose="02010600030101010101" pitchFamily="2" charset="-122"/>
            </a:endParaRPr>
          </a:p>
          <a:p>
            <a:pPr>
              <a:spcBef>
                <a:spcPct val="50000"/>
              </a:spcBef>
            </a:pPr>
            <a:endParaRPr lang="zh-CN" altLang="en-US" dirty="0">
              <a:latin typeface="Arial" panose="020B0604020202020204" pitchFamily="34" charset="0"/>
              <a:ea typeface="隶书" panose="02010509060101010101" pitchFamily="49" charset="-122"/>
            </a:endParaRPr>
          </a:p>
        </p:txBody>
      </p:sp>
      <p:sp>
        <p:nvSpPr>
          <p:cNvPr id="120837" name="Text Box 5"/>
          <p:cNvSpPr txBox="1"/>
          <p:nvPr/>
        </p:nvSpPr>
        <p:spPr>
          <a:xfrm>
            <a:off x="0" y="5013325"/>
            <a:ext cx="9144000" cy="523875"/>
          </a:xfrm>
          <a:prstGeom prst="rect">
            <a:avLst/>
          </a:prstGeom>
          <a:noFill/>
          <a:ln w="9525">
            <a:noFill/>
          </a:ln>
        </p:spPr>
        <p:txBody>
          <a:bodyPr lIns="90000" tIns="46800" rIns="90000" bIns="46800" anchor="t" anchorCtr="0">
            <a:spAutoFit/>
          </a:bodyPr>
          <a:p>
            <a:pPr>
              <a:spcBef>
                <a:spcPct val="50000"/>
              </a:spcBef>
            </a:pPr>
            <a:r>
              <a:rPr lang="zh-CN" altLang="en-US" dirty="0">
                <a:latin typeface="Arial" panose="020B0604020202020204" pitchFamily="34" charset="0"/>
                <a:ea typeface="隶书" panose="02010509060101010101" pitchFamily="49" charset="-122"/>
              </a:rPr>
              <a:t>   </a:t>
            </a:r>
            <a:endParaRPr lang="zh-CN" altLang="en-US" sz="2800" dirty="0">
              <a:solidFill>
                <a:srgbClr val="FF0000"/>
              </a:solidFill>
              <a:latin typeface="Arial" panose="020B0604020202020204" pitchFamily="34" charset="0"/>
              <a:ea typeface="隶书" panose="02010509060101010101" pitchFamily="49" charset="-122"/>
            </a:endParaRPr>
          </a:p>
        </p:txBody>
      </p:sp>
      <p:sp>
        <p:nvSpPr>
          <p:cNvPr id="17413" name="TextBox 6"/>
          <p:cNvSpPr txBox="1"/>
          <p:nvPr/>
        </p:nvSpPr>
        <p:spPr>
          <a:xfrm>
            <a:off x="457200" y="4846638"/>
            <a:ext cx="7416800" cy="829945"/>
          </a:xfrm>
          <a:prstGeom prst="rect">
            <a:avLst/>
          </a:prstGeom>
          <a:noFill/>
          <a:ln w="9525">
            <a:noFill/>
          </a:ln>
        </p:spPr>
        <p:txBody>
          <a:bodyPr anchor="t" anchorCtr="0">
            <a:spAutoFit/>
          </a:bodyPr>
          <a:p>
            <a:r>
              <a:rPr lang="zh-CN" altLang="en-US" sz="2400" dirty="0">
                <a:latin typeface="Arial" panose="020B0604020202020204" pitchFamily="34" charset="0"/>
                <a:ea typeface="隶书" panose="02010509060101010101" pitchFamily="49" charset="-122"/>
              </a:rPr>
              <a:t>二个方向：</a:t>
            </a:r>
            <a:r>
              <a:rPr lang="zh-CN" altLang="en-US" sz="2400" dirty="0">
                <a:solidFill>
                  <a:srgbClr val="FF0000"/>
                </a:solidFill>
                <a:latin typeface="Arial" panose="020B0604020202020204" pitchFamily="34" charset="0"/>
                <a:ea typeface="隶书" panose="02010509060101010101" pitchFamily="49" charset="-122"/>
              </a:rPr>
              <a:t>智能微纳器件、信息光电子</a:t>
            </a:r>
            <a:endParaRPr lang="zh-CN" altLang="en-US" sz="2400" dirty="0">
              <a:solidFill>
                <a:srgbClr val="FF0000"/>
              </a:solidFill>
              <a:latin typeface="Arial" panose="020B0604020202020204" pitchFamily="34" charset="0"/>
              <a:ea typeface="隶书" panose="02010509060101010101" pitchFamily="49" charset="-122"/>
            </a:endParaRPr>
          </a:p>
          <a:p>
            <a:endParaRPr lang="zh-CN" altLang="en-US" sz="2400" dirty="0">
              <a:solidFill>
                <a:srgbClr val="FF0000"/>
              </a:solidFill>
              <a:latin typeface="Arial" panose="020B0604020202020204" pitchFamily="34" charset="0"/>
              <a:ea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0836"/>
                                        </p:tgtEl>
                                        <p:attrNameLst>
                                          <p:attrName>style.visibility</p:attrName>
                                        </p:attrNameLst>
                                      </p:cBhvr>
                                      <p:to>
                                        <p:strVal val="visible"/>
                                      </p:to>
                                    </p:set>
                                    <p:anim calcmode="lin" valueType="num">
                                      <p:cBhvr>
                                        <p:cTn id="7" dur="500" fill="hold"/>
                                        <p:tgtEl>
                                          <p:spTgt spid="120836"/>
                                        </p:tgtEl>
                                        <p:attrNameLst>
                                          <p:attrName>ppt_x</p:attrName>
                                        </p:attrNameLst>
                                      </p:cBhvr>
                                      <p:tavLst>
                                        <p:tav tm="0">
                                          <p:val>
                                            <p:strVal val="#ppt_x"/>
                                          </p:val>
                                        </p:tav>
                                        <p:tav tm="100000">
                                          <p:val>
                                            <p:strVal val="#ppt_x"/>
                                          </p:val>
                                        </p:tav>
                                      </p:tavLst>
                                    </p:anim>
                                    <p:anim calcmode="lin" valueType="num">
                                      <p:cBhvr>
                                        <p:cTn id="8" dur="500" fill="hold"/>
                                        <p:tgtEl>
                                          <p:spTgt spid="12083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120837"/>
                                        </p:tgtEl>
                                        <p:attrNameLst>
                                          <p:attrName>style.visibility</p:attrName>
                                        </p:attrNameLst>
                                      </p:cBhvr>
                                      <p:to>
                                        <p:strVal val="visible"/>
                                      </p:to>
                                    </p:set>
                                    <p:animEffect transition="in" filter="box(in)">
                                      <p:cBhvr>
                                        <p:cTn id="13" dur="500"/>
                                        <p:tgtEl>
                                          <p:spTgt spid="1208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6" grpId="0"/>
      <p:bldP spid="12083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8433" name="Group 16"/>
          <p:cNvGrpSpPr/>
          <p:nvPr/>
        </p:nvGrpSpPr>
        <p:grpSpPr>
          <a:xfrm>
            <a:off x="5143500" y="3403600"/>
            <a:ext cx="1041400" cy="1052513"/>
            <a:chOff x="1928" y="2072"/>
            <a:chExt cx="656" cy="663"/>
          </a:xfrm>
        </p:grpSpPr>
        <p:pic>
          <p:nvPicPr>
            <p:cNvPr id="18434" name="Picture 17" descr="circuler_1"/>
            <p:cNvPicPr>
              <a:picLocks noChangeAspect="1"/>
            </p:cNvPicPr>
            <p:nvPr/>
          </p:nvPicPr>
          <p:blipFill>
            <a:blip r:embed="rId1"/>
            <a:stretch>
              <a:fillRect/>
            </a:stretch>
          </p:blipFill>
          <p:spPr>
            <a:xfrm>
              <a:off x="1928" y="2072"/>
              <a:ext cx="656" cy="662"/>
            </a:xfrm>
            <a:prstGeom prst="rect">
              <a:avLst/>
            </a:prstGeom>
            <a:noFill/>
            <a:ln w="9525">
              <a:noFill/>
            </a:ln>
          </p:spPr>
        </p:pic>
        <p:sp>
          <p:nvSpPr>
            <p:cNvPr id="7" name="Oval 18"/>
            <p:cNvSpPr>
              <a:spLocks noChangeArrowheads="1"/>
            </p:cNvSpPr>
            <p:nvPr/>
          </p:nvSpPr>
          <p:spPr bwMode="gray">
            <a:xfrm>
              <a:off x="1928" y="2072"/>
              <a:ext cx="652" cy="663"/>
            </a:xfrm>
            <a:prstGeom prst="ellipse">
              <a:avLst/>
            </a:prstGeom>
            <a:gradFill rotWithShape="1">
              <a:gsLst>
                <a:gs pos="0">
                  <a:schemeClr val="accent2"/>
                </a:gs>
                <a:gs pos="50000">
                  <a:schemeClr val="accent2">
                    <a:gamma/>
                    <a:tint val="22353"/>
                    <a:invGamma/>
                  </a:schemeClr>
                </a:gs>
                <a:gs pos="100000">
                  <a:schemeClr val="accent2"/>
                </a:gs>
              </a:gsLst>
              <a:lin ang="540000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200" b="1" i="0" u="none" strike="noStrike" kern="1200" cap="none" spc="0" normalizeH="0" baseline="0" noProof="0">
                <a:ln>
                  <a:noFill/>
                </a:ln>
                <a:solidFill>
                  <a:schemeClr val="tx1"/>
                </a:solidFill>
                <a:effectLst/>
                <a:uLnTx/>
                <a:uFillTx/>
                <a:latin typeface="微软雅黑" panose="020B0503020204020204" charset="-122"/>
                <a:ea typeface="微软雅黑" panose="020B0503020204020204" charset="-122"/>
                <a:cs typeface="+mn-cs"/>
              </a:endParaRPr>
            </a:p>
          </p:txBody>
        </p:sp>
        <p:grpSp>
          <p:nvGrpSpPr>
            <p:cNvPr id="18436" name="Group 19"/>
            <p:cNvGrpSpPr/>
            <p:nvPr/>
          </p:nvGrpSpPr>
          <p:grpSpPr>
            <a:xfrm>
              <a:off x="1953" y="2598"/>
              <a:ext cx="563" cy="110"/>
              <a:chOff x="3710" y="1872"/>
              <a:chExt cx="821" cy="156"/>
            </a:xfrm>
          </p:grpSpPr>
          <p:grpSp>
            <p:nvGrpSpPr>
              <p:cNvPr id="18437" name="Group 20"/>
              <p:cNvGrpSpPr/>
              <p:nvPr/>
            </p:nvGrpSpPr>
            <p:grpSpPr>
              <a:xfrm rot="-1297425" flipH="1" flipV="1">
                <a:off x="3850" y="1872"/>
                <a:ext cx="681" cy="150"/>
                <a:chOff x="1565" y="2568"/>
                <a:chExt cx="1118" cy="279"/>
              </a:xfrm>
            </p:grpSpPr>
            <p:sp>
              <p:nvSpPr>
                <p:cNvPr id="18438" name="AutoShape 21"/>
                <p:cNvSpPr/>
                <p:nvPr/>
              </p:nvSpPr>
              <p:spPr>
                <a:xfrm rot="5263130">
                  <a:off x="1847" y="2261"/>
                  <a:ext cx="227" cy="816"/>
                </a:xfrm>
                <a:prstGeom prst="moon">
                  <a:avLst>
                    <a:gd name="adj" fmla="val 49773"/>
                  </a:avLst>
                </a:prstGeom>
                <a:solidFill>
                  <a:srgbClr val="FFFFFF">
                    <a:alpha val="3922"/>
                  </a:srgbClr>
                </a:solidFill>
                <a:ln w="9525">
                  <a:noFill/>
                </a:ln>
              </p:spPr>
              <p:txBody>
                <a:bodyPr vert="eaVert" wrap="none" anchor="ctr" anchorCtr="0"/>
                <a:p>
                  <a:endParaRPr lang="zh-CN" altLang="en-US" b="1" dirty="0">
                    <a:latin typeface="微软雅黑" panose="020B0503020204020204" charset="-122"/>
                    <a:ea typeface="微软雅黑" panose="020B0503020204020204" charset="-122"/>
                  </a:endParaRPr>
                </a:p>
              </p:txBody>
            </p:sp>
            <p:sp>
              <p:nvSpPr>
                <p:cNvPr id="18439" name="AutoShape 22"/>
                <p:cNvSpPr/>
                <p:nvPr/>
              </p:nvSpPr>
              <p:spPr>
                <a:xfrm rot="6078281">
                  <a:off x="1983" y="2261"/>
                  <a:ext cx="227" cy="816"/>
                </a:xfrm>
                <a:prstGeom prst="moon">
                  <a:avLst>
                    <a:gd name="adj" fmla="val 49773"/>
                  </a:avLst>
                </a:prstGeom>
                <a:solidFill>
                  <a:srgbClr val="FFFFFF">
                    <a:alpha val="3922"/>
                  </a:srgbClr>
                </a:solidFill>
                <a:ln w="9525">
                  <a:noFill/>
                </a:ln>
              </p:spPr>
              <p:txBody>
                <a:bodyPr vert="eaVert" wrap="none" anchor="ctr" anchorCtr="0"/>
                <a:p>
                  <a:endParaRPr lang="zh-CN" altLang="en-US" b="1" dirty="0">
                    <a:latin typeface="微软雅黑" panose="020B0503020204020204" charset="-122"/>
                    <a:ea typeface="微软雅黑" panose="020B0503020204020204" charset="-122"/>
                  </a:endParaRPr>
                </a:p>
              </p:txBody>
            </p:sp>
            <p:sp>
              <p:nvSpPr>
                <p:cNvPr id="18440" name="AutoShape 23"/>
                <p:cNvSpPr/>
                <p:nvPr/>
              </p:nvSpPr>
              <p:spPr>
                <a:xfrm rot="6373927">
                  <a:off x="2059" y="2283"/>
                  <a:ext cx="227" cy="816"/>
                </a:xfrm>
                <a:prstGeom prst="moon">
                  <a:avLst>
                    <a:gd name="adj" fmla="val 49773"/>
                  </a:avLst>
                </a:prstGeom>
                <a:solidFill>
                  <a:srgbClr val="FFFFFF">
                    <a:alpha val="3922"/>
                  </a:srgbClr>
                </a:solidFill>
                <a:ln w="9525">
                  <a:noFill/>
                </a:ln>
              </p:spPr>
              <p:txBody>
                <a:bodyPr vert="eaVert" wrap="none" anchor="ctr" anchorCtr="0"/>
                <a:p>
                  <a:endParaRPr lang="zh-CN" altLang="en-US" b="1" dirty="0">
                    <a:latin typeface="微软雅黑" panose="020B0503020204020204" charset="-122"/>
                    <a:ea typeface="微软雅黑" panose="020B0503020204020204" charset="-122"/>
                  </a:endParaRPr>
                </a:p>
              </p:txBody>
            </p:sp>
            <p:sp>
              <p:nvSpPr>
                <p:cNvPr id="18441" name="AutoShape 24"/>
                <p:cNvSpPr/>
                <p:nvPr/>
              </p:nvSpPr>
              <p:spPr>
                <a:xfrm rot="6906312">
                  <a:off x="2149" y="2313"/>
                  <a:ext cx="227" cy="816"/>
                </a:xfrm>
                <a:prstGeom prst="moon">
                  <a:avLst>
                    <a:gd name="adj" fmla="val 49773"/>
                  </a:avLst>
                </a:prstGeom>
                <a:solidFill>
                  <a:srgbClr val="FFFFFF">
                    <a:alpha val="3922"/>
                  </a:srgbClr>
                </a:solidFill>
                <a:ln w="9525">
                  <a:noFill/>
                </a:ln>
              </p:spPr>
              <p:txBody>
                <a:bodyPr vert="eaVert" wrap="none" anchor="ctr" anchorCtr="0"/>
                <a:p>
                  <a:endParaRPr lang="zh-CN" altLang="en-US" b="1" dirty="0">
                    <a:latin typeface="微软雅黑" panose="020B0503020204020204" charset="-122"/>
                    <a:ea typeface="微软雅黑" panose="020B0503020204020204" charset="-122"/>
                  </a:endParaRPr>
                </a:p>
              </p:txBody>
            </p:sp>
          </p:grpSp>
          <p:grpSp>
            <p:nvGrpSpPr>
              <p:cNvPr id="18442" name="Group 25"/>
              <p:cNvGrpSpPr/>
              <p:nvPr/>
            </p:nvGrpSpPr>
            <p:grpSpPr>
              <a:xfrm rot="56115" flipH="1" flipV="1">
                <a:off x="3710" y="1878"/>
                <a:ext cx="681" cy="150"/>
                <a:chOff x="1565" y="2568"/>
                <a:chExt cx="1118" cy="279"/>
              </a:xfrm>
            </p:grpSpPr>
            <p:sp>
              <p:nvSpPr>
                <p:cNvPr id="18443" name="AutoShape 26"/>
                <p:cNvSpPr/>
                <p:nvPr/>
              </p:nvSpPr>
              <p:spPr>
                <a:xfrm rot="5263130">
                  <a:off x="1847" y="2261"/>
                  <a:ext cx="227" cy="816"/>
                </a:xfrm>
                <a:prstGeom prst="moon">
                  <a:avLst>
                    <a:gd name="adj" fmla="val 49773"/>
                  </a:avLst>
                </a:prstGeom>
                <a:solidFill>
                  <a:srgbClr val="FFFFFF">
                    <a:alpha val="3922"/>
                  </a:srgbClr>
                </a:solidFill>
                <a:ln w="9525">
                  <a:noFill/>
                </a:ln>
              </p:spPr>
              <p:txBody>
                <a:bodyPr vert="eaVert" wrap="none" anchor="ctr" anchorCtr="0"/>
                <a:p>
                  <a:endParaRPr lang="zh-CN" altLang="en-US" b="1" dirty="0">
                    <a:latin typeface="微软雅黑" panose="020B0503020204020204" charset="-122"/>
                    <a:ea typeface="微软雅黑" panose="020B0503020204020204" charset="-122"/>
                  </a:endParaRPr>
                </a:p>
              </p:txBody>
            </p:sp>
            <p:sp>
              <p:nvSpPr>
                <p:cNvPr id="18444" name="AutoShape 27"/>
                <p:cNvSpPr/>
                <p:nvPr/>
              </p:nvSpPr>
              <p:spPr>
                <a:xfrm rot="6078281">
                  <a:off x="1983" y="2261"/>
                  <a:ext cx="227" cy="816"/>
                </a:xfrm>
                <a:prstGeom prst="moon">
                  <a:avLst>
                    <a:gd name="adj" fmla="val 49773"/>
                  </a:avLst>
                </a:prstGeom>
                <a:solidFill>
                  <a:srgbClr val="FFFFFF">
                    <a:alpha val="3922"/>
                  </a:srgbClr>
                </a:solidFill>
                <a:ln w="9525">
                  <a:noFill/>
                </a:ln>
              </p:spPr>
              <p:txBody>
                <a:bodyPr vert="eaVert" wrap="none" anchor="ctr" anchorCtr="0"/>
                <a:p>
                  <a:endParaRPr lang="zh-CN" altLang="en-US" b="1" dirty="0">
                    <a:latin typeface="微软雅黑" panose="020B0503020204020204" charset="-122"/>
                    <a:ea typeface="微软雅黑" panose="020B0503020204020204" charset="-122"/>
                  </a:endParaRPr>
                </a:p>
              </p:txBody>
            </p:sp>
            <p:sp>
              <p:nvSpPr>
                <p:cNvPr id="18445" name="AutoShape 28"/>
                <p:cNvSpPr/>
                <p:nvPr/>
              </p:nvSpPr>
              <p:spPr>
                <a:xfrm rot="6373927">
                  <a:off x="2059" y="2283"/>
                  <a:ext cx="227" cy="816"/>
                </a:xfrm>
                <a:prstGeom prst="moon">
                  <a:avLst>
                    <a:gd name="adj" fmla="val 49773"/>
                  </a:avLst>
                </a:prstGeom>
                <a:solidFill>
                  <a:srgbClr val="FFFFFF">
                    <a:alpha val="3922"/>
                  </a:srgbClr>
                </a:solidFill>
                <a:ln w="9525">
                  <a:noFill/>
                </a:ln>
              </p:spPr>
              <p:txBody>
                <a:bodyPr vert="eaVert" wrap="none" anchor="ctr" anchorCtr="0"/>
                <a:p>
                  <a:endParaRPr lang="zh-CN" altLang="en-US" b="1" dirty="0">
                    <a:latin typeface="微软雅黑" panose="020B0503020204020204" charset="-122"/>
                    <a:ea typeface="微软雅黑" panose="020B0503020204020204" charset="-122"/>
                  </a:endParaRPr>
                </a:p>
              </p:txBody>
            </p:sp>
            <p:sp>
              <p:nvSpPr>
                <p:cNvPr id="18446" name="AutoShape 29"/>
                <p:cNvSpPr/>
                <p:nvPr/>
              </p:nvSpPr>
              <p:spPr>
                <a:xfrm rot="6906312">
                  <a:off x="2149" y="2313"/>
                  <a:ext cx="227" cy="816"/>
                </a:xfrm>
                <a:prstGeom prst="moon">
                  <a:avLst>
                    <a:gd name="adj" fmla="val 49773"/>
                  </a:avLst>
                </a:prstGeom>
                <a:solidFill>
                  <a:srgbClr val="FFFFFF">
                    <a:alpha val="3922"/>
                  </a:srgbClr>
                </a:solidFill>
                <a:ln w="9525">
                  <a:noFill/>
                </a:ln>
              </p:spPr>
              <p:txBody>
                <a:bodyPr vert="eaVert" wrap="none" anchor="ctr" anchorCtr="0"/>
                <a:p>
                  <a:endParaRPr lang="zh-CN" altLang="en-US" b="1" dirty="0">
                    <a:latin typeface="微软雅黑" panose="020B0503020204020204" charset="-122"/>
                    <a:ea typeface="微软雅黑" panose="020B0503020204020204" charset="-122"/>
                  </a:endParaRPr>
                </a:p>
              </p:txBody>
            </p:sp>
          </p:grpSp>
        </p:grpSp>
      </p:grpSp>
      <p:grpSp>
        <p:nvGrpSpPr>
          <p:cNvPr id="18447" name="Group 16"/>
          <p:cNvGrpSpPr/>
          <p:nvPr/>
        </p:nvGrpSpPr>
        <p:grpSpPr>
          <a:xfrm>
            <a:off x="1230313" y="3411538"/>
            <a:ext cx="1041400" cy="1052512"/>
            <a:chOff x="1928" y="2072"/>
            <a:chExt cx="656" cy="663"/>
          </a:xfrm>
        </p:grpSpPr>
        <p:pic>
          <p:nvPicPr>
            <p:cNvPr id="18448" name="Picture 17" descr="circuler_1"/>
            <p:cNvPicPr>
              <a:picLocks noChangeAspect="1"/>
            </p:cNvPicPr>
            <p:nvPr/>
          </p:nvPicPr>
          <p:blipFill>
            <a:blip r:embed="rId1"/>
            <a:stretch>
              <a:fillRect/>
            </a:stretch>
          </p:blipFill>
          <p:spPr>
            <a:xfrm>
              <a:off x="1928" y="2072"/>
              <a:ext cx="656" cy="662"/>
            </a:xfrm>
            <a:prstGeom prst="rect">
              <a:avLst/>
            </a:prstGeom>
            <a:noFill/>
            <a:ln w="9525">
              <a:noFill/>
            </a:ln>
          </p:spPr>
        </p:pic>
        <p:sp>
          <p:nvSpPr>
            <p:cNvPr id="22" name="Oval 18"/>
            <p:cNvSpPr>
              <a:spLocks noChangeArrowheads="1"/>
            </p:cNvSpPr>
            <p:nvPr/>
          </p:nvSpPr>
          <p:spPr bwMode="gray">
            <a:xfrm>
              <a:off x="1928" y="2072"/>
              <a:ext cx="652" cy="663"/>
            </a:xfrm>
            <a:prstGeom prst="ellipse">
              <a:avLst/>
            </a:prstGeom>
            <a:gradFill rotWithShape="1">
              <a:gsLst>
                <a:gs pos="0">
                  <a:schemeClr val="accent2"/>
                </a:gs>
                <a:gs pos="50000">
                  <a:schemeClr val="accent2">
                    <a:gamma/>
                    <a:tint val="22353"/>
                    <a:invGamma/>
                  </a:schemeClr>
                </a:gs>
                <a:gs pos="100000">
                  <a:schemeClr val="accent2"/>
                </a:gs>
              </a:gsLst>
              <a:lin ang="540000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200" b="1" i="0" u="none" strike="noStrike" kern="1200" cap="none" spc="0" normalizeH="0" baseline="0" noProof="0">
                <a:ln>
                  <a:noFill/>
                </a:ln>
                <a:solidFill>
                  <a:schemeClr val="tx1"/>
                </a:solidFill>
                <a:effectLst/>
                <a:uLnTx/>
                <a:uFillTx/>
                <a:latin typeface="微软雅黑" panose="020B0503020204020204" charset="-122"/>
                <a:ea typeface="微软雅黑" panose="020B0503020204020204" charset="-122"/>
                <a:cs typeface="+mn-cs"/>
              </a:endParaRPr>
            </a:p>
          </p:txBody>
        </p:sp>
        <p:grpSp>
          <p:nvGrpSpPr>
            <p:cNvPr id="18450" name="Group 19"/>
            <p:cNvGrpSpPr/>
            <p:nvPr/>
          </p:nvGrpSpPr>
          <p:grpSpPr>
            <a:xfrm>
              <a:off x="1960" y="2600"/>
              <a:ext cx="567" cy="110"/>
              <a:chOff x="3708" y="1872"/>
              <a:chExt cx="823" cy="156"/>
            </a:xfrm>
          </p:grpSpPr>
          <p:grpSp>
            <p:nvGrpSpPr>
              <p:cNvPr id="18451" name="Group 20"/>
              <p:cNvGrpSpPr/>
              <p:nvPr/>
            </p:nvGrpSpPr>
            <p:grpSpPr>
              <a:xfrm rot="-1297425" flipH="1" flipV="1">
                <a:off x="3850" y="1872"/>
                <a:ext cx="681" cy="150"/>
                <a:chOff x="1565" y="2568"/>
                <a:chExt cx="1118" cy="279"/>
              </a:xfrm>
            </p:grpSpPr>
            <p:sp>
              <p:nvSpPr>
                <p:cNvPr id="18452" name="AutoShape 21"/>
                <p:cNvSpPr/>
                <p:nvPr/>
              </p:nvSpPr>
              <p:spPr>
                <a:xfrm rot="5263130">
                  <a:off x="1847" y="2261"/>
                  <a:ext cx="227" cy="816"/>
                </a:xfrm>
                <a:prstGeom prst="moon">
                  <a:avLst>
                    <a:gd name="adj" fmla="val 49773"/>
                  </a:avLst>
                </a:prstGeom>
                <a:solidFill>
                  <a:srgbClr val="FFFFFF">
                    <a:alpha val="3922"/>
                  </a:srgbClr>
                </a:solidFill>
                <a:ln w="9525">
                  <a:noFill/>
                </a:ln>
              </p:spPr>
              <p:txBody>
                <a:bodyPr vert="eaVert" wrap="none" anchor="ctr" anchorCtr="0"/>
                <a:p>
                  <a:endParaRPr lang="zh-CN" altLang="en-US" b="1" dirty="0">
                    <a:latin typeface="微软雅黑" panose="020B0503020204020204" charset="-122"/>
                    <a:ea typeface="微软雅黑" panose="020B0503020204020204" charset="-122"/>
                  </a:endParaRPr>
                </a:p>
              </p:txBody>
            </p:sp>
            <p:sp>
              <p:nvSpPr>
                <p:cNvPr id="18453" name="AutoShape 22"/>
                <p:cNvSpPr/>
                <p:nvPr/>
              </p:nvSpPr>
              <p:spPr>
                <a:xfrm rot="6078281">
                  <a:off x="1983" y="2261"/>
                  <a:ext cx="227" cy="816"/>
                </a:xfrm>
                <a:prstGeom prst="moon">
                  <a:avLst>
                    <a:gd name="adj" fmla="val 49773"/>
                  </a:avLst>
                </a:prstGeom>
                <a:solidFill>
                  <a:srgbClr val="FFFFFF">
                    <a:alpha val="3922"/>
                  </a:srgbClr>
                </a:solidFill>
                <a:ln w="9525">
                  <a:noFill/>
                </a:ln>
              </p:spPr>
              <p:txBody>
                <a:bodyPr vert="eaVert" wrap="none" anchor="ctr" anchorCtr="0"/>
                <a:p>
                  <a:endParaRPr lang="zh-CN" altLang="en-US" b="1" dirty="0">
                    <a:latin typeface="微软雅黑" panose="020B0503020204020204" charset="-122"/>
                    <a:ea typeface="微软雅黑" panose="020B0503020204020204" charset="-122"/>
                  </a:endParaRPr>
                </a:p>
              </p:txBody>
            </p:sp>
            <p:sp>
              <p:nvSpPr>
                <p:cNvPr id="18454" name="AutoShape 23"/>
                <p:cNvSpPr/>
                <p:nvPr/>
              </p:nvSpPr>
              <p:spPr>
                <a:xfrm rot="6373927">
                  <a:off x="2059" y="2283"/>
                  <a:ext cx="227" cy="816"/>
                </a:xfrm>
                <a:prstGeom prst="moon">
                  <a:avLst>
                    <a:gd name="adj" fmla="val 49773"/>
                  </a:avLst>
                </a:prstGeom>
                <a:solidFill>
                  <a:srgbClr val="FFFFFF">
                    <a:alpha val="3922"/>
                  </a:srgbClr>
                </a:solidFill>
                <a:ln w="9525">
                  <a:noFill/>
                </a:ln>
              </p:spPr>
              <p:txBody>
                <a:bodyPr vert="eaVert" wrap="none" anchor="ctr" anchorCtr="0"/>
                <a:p>
                  <a:endParaRPr lang="zh-CN" altLang="en-US" b="1" dirty="0">
                    <a:latin typeface="微软雅黑" panose="020B0503020204020204" charset="-122"/>
                    <a:ea typeface="微软雅黑" panose="020B0503020204020204" charset="-122"/>
                  </a:endParaRPr>
                </a:p>
              </p:txBody>
            </p:sp>
            <p:sp>
              <p:nvSpPr>
                <p:cNvPr id="18455" name="AutoShape 24"/>
                <p:cNvSpPr/>
                <p:nvPr/>
              </p:nvSpPr>
              <p:spPr>
                <a:xfrm rot="6906312">
                  <a:off x="2149" y="2313"/>
                  <a:ext cx="227" cy="816"/>
                </a:xfrm>
                <a:prstGeom prst="moon">
                  <a:avLst>
                    <a:gd name="adj" fmla="val 49773"/>
                  </a:avLst>
                </a:prstGeom>
                <a:solidFill>
                  <a:srgbClr val="FFFFFF">
                    <a:alpha val="3922"/>
                  </a:srgbClr>
                </a:solidFill>
                <a:ln w="9525">
                  <a:noFill/>
                </a:ln>
              </p:spPr>
              <p:txBody>
                <a:bodyPr vert="eaVert" wrap="none" anchor="ctr" anchorCtr="0"/>
                <a:p>
                  <a:endParaRPr lang="zh-CN" altLang="en-US" b="1" dirty="0">
                    <a:latin typeface="微软雅黑" panose="020B0503020204020204" charset="-122"/>
                    <a:ea typeface="微软雅黑" panose="020B0503020204020204" charset="-122"/>
                  </a:endParaRPr>
                </a:p>
              </p:txBody>
            </p:sp>
          </p:grpSp>
          <p:grpSp>
            <p:nvGrpSpPr>
              <p:cNvPr id="18456" name="Group 25"/>
              <p:cNvGrpSpPr/>
              <p:nvPr/>
            </p:nvGrpSpPr>
            <p:grpSpPr>
              <a:xfrm rot="56115" flipH="1" flipV="1">
                <a:off x="3708" y="1878"/>
                <a:ext cx="681" cy="150"/>
                <a:chOff x="1565" y="2568"/>
                <a:chExt cx="1118" cy="279"/>
              </a:xfrm>
            </p:grpSpPr>
            <p:sp>
              <p:nvSpPr>
                <p:cNvPr id="18457" name="AutoShape 26"/>
                <p:cNvSpPr/>
                <p:nvPr/>
              </p:nvSpPr>
              <p:spPr>
                <a:xfrm rot="5263130">
                  <a:off x="1847" y="2261"/>
                  <a:ext cx="227" cy="816"/>
                </a:xfrm>
                <a:prstGeom prst="moon">
                  <a:avLst>
                    <a:gd name="adj" fmla="val 49773"/>
                  </a:avLst>
                </a:prstGeom>
                <a:solidFill>
                  <a:srgbClr val="FFFFFF">
                    <a:alpha val="3922"/>
                  </a:srgbClr>
                </a:solidFill>
                <a:ln w="9525">
                  <a:noFill/>
                </a:ln>
              </p:spPr>
              <p:txBody>
                <a:bodyPr vert="eaVert" wrap="none" anchor="ctr" anchorCtr="0"/>
                <a:p>
                  <a:endParaRPr lang="zh-CN" altLang="en-US" b="1" dirty="0">
                    <a:latin typeface="微软雅黑" panose="020B0503020204020204" charset="-122"/>
                    <a:ea typeface="微软雅黑" panose="020B0503020204020204" charset="-122"/>
                  </a:endParaRPr>
                </a:p>
              </p:txBody>
            </p:sp>
            <p:sp>
              <p:nvSpPr>
                <p:cNvPr id="18458" name="AutoShape 27"/>
                <p:cNvSpPr/>
                <p:nvPr/>
              </p:nvSpPr>
              <p:spPr>
                <a:xfrm rot="6078281">
                  <a:off x="1983" y="2261"/>
                  <a:ext cx="227" cy="816"/>
                </a:xfrm>
                <a:prstGeom prst="moon">
                  <a:avLst>
                    <a:gd name="adj" fmla="val 49773"/>
                  </a:avLst>
                </a:prstGeom>
                <a:solidFill>
                  <a:srgbClr val="FFFFFF">
                    <a:alpha val="3922"/>
                  </a:srgbClr>
                </a:solidFill>
                <a:ln w="9525">
                  <a:noFill/>
                </a:ln>
              </p:spPr>
              <p:txBody>
                <a:bodyPr vert="eaVert" wrap="none" anchor="ctr" anchorCtr="0"/>
                <a:p>
                  <a:endParaRPr lang="zh-CN" altLang="en-US" b="1" dirty="0">
                    <a:latin typeface="微软雅黑" panose="020B0503020204020204" charset="-122"/>
                    <a:ea typeface="微软雅黑" panose="020B0503020204020204" charset="-122"/>
                  </a:endParaRPr>
                </a:p>
              </p:txBody>
            </p:sp>
            <p:sp>
              <p:nvSpPr>
                <p:cNvPr id="18459" name="AutoShape 28"/>
                <p:cNvSpPr/>
                <p:nvPr/>
              </p:nvSpPr>
              <p:spPr>
                <a:xfrm rot="6373927">
                  <a:off x="2059" y="2283"/>
                  <a:ext cx="227" cy="816"/>
                </a:xfrm>
                <a:prstGeom prst="moon">
                  <a:avLst>
                    <a:gd name="adj" fmla="val 49773"/>
                  </a:avLst>
                </a:prstGeom>
                <a:solidFill>
                  <a:srgbClr val="FFFFFF">
                    <a:alpha val="3922"/>
                  </a:srgbClr>
                </a:solidFill>
                <a:ln w="9525">
                  <a:noFill/>
                </a:ln>
              </p:spPr>
              <p:txBody>
                <a:bodyPr vert="eaVert" wrap="none" anchor="ctr" anchorCtr="0"/>
                <a:p>
                  <a:endParaRPr lang="zh-CN" altLang="en-US" b="1" dirty="0">
                    <a:latin typeface="微软雅黑" panose="020B0503020204020204" charset="-122"/>
                    <a:ea typeface="微软雅黑" panose="020B0503020204020204" charset="-122"/>
                  </a:endParaRPr>
                </a:p>
              </p:txBody>
            </p:sp>
            <p:sp>
              <p:nvSpPr>
                <p:cNvPr id="18460" name="AutoShape 29"/>
                <p:cNvSpPr/>
                <p:nvPr/>
              </p:nvSpPr>
              <p:spPr>
                <a:xfrm rot="6906312">
                  <a:off x="2149" y="2313"/>
                  <a:ext cx="227" cy="816"/>
                </a:xfrm>
                <a:prstGeom prst="moon">
                  <a:avLst>
                    <a:gd name="adj" fmla="val 49773"/>
                  </a:avLst>
                </a:prstGeom>
                <a:solidFill>
                  <a:srgbClr val="FFFFFF">
                    <a:alpha val="3922"/>
                  </a:srgbClr>
                </a:solidFill>
                <a:ln w="9525">
                  <a:noFill/>
                </a:ln>
              </p:spPr>
              <p:txBody>
                <a:bodyPr vert="eaVert" wrap="none" anchor="ctr" anchorCtr="0"/>
                <a:p>
                  <a:endParaRPr lang="zh-CN" altLang="en-US" b="1" dirty="0">
                    <a:latin typeface="微软雅黑" panose="020B0503020204020204" charset="-122"/>
                    <a:ea typeface="微软雅黑" panose="020B0503020204020204" charset="-122"/>
                  </a:endParaRPr>
                </a:p>
              </p:txBody>
            </p:sp>
          </p:grpSp>
        </p:grpSp>
      </p:grpSp>
      <p:grpSp>
        <p:nvGrpSpPr>
          <p:cNvPr id="18461" name="Group 30"/>
          <p:cNvGrpSpPr/>
          <p:nvPr/>
        </p:nvGrpSpPr>
        <p:grpSpPr>
          <a:xfrm>
            <a:off x="3170238" y="3427413"/>
            <a:ext cx="1041400" cy="1050925"/>
            <a:chOff x="3149" y="2079"/>
            <a:chExt cx="656" cy="662"/>
          </a:xfrm>
        </p:grpSpPr>
        <p:pic>
          <p:nvPicPr>
            <p:cNvPr id="18462" name="Picture 31" descr="circuler_1"/>
            <p:cNvPicPr>
              <a:picLocks noChangeAspect="1"/>
            </p:cNvPicPr>
            <p:nvPr/>
          </p:nvPicPr>
          <p:blipFill>
            <a:blip r:embed="rId2"/>
            <a:stretch>
              <a:fillRect/>
            </a:stretch>
          </p:blipFill>
          <p:spPr>
            <a:xfrm>
              <a:off x="3149" y="2079"/>
              <a:ext cx="656" cy="661"/>
            </a:xfrm>
            <a:prstGeom prst="rect">
              <a:avLst/>
            </a:prstGeom>
            <a:noFill/>
            <a:ln w="9525">
              <a:noFill/>
            </a:ln>
          </p:spPr>
        </p:pic>
        <p:sp>
          <p:nvSpPr>
            <p:cNvPr id="36" name="Oval 32"/>
            <p:cNvSpPr>
              <a:spLocks noChangeArrowheads="1"/>
            </p:cNvSpPr>
            <p:nvPr/>
          </p:nvSpPr>
          <p:spPr bwMode="gray">
            <a:xfrm>
              <a:off x="3149" y="2079"/>
              <a:ext cx="652" cy="662"/>
            </a:xfrm>
            <a:prstGeom prst="ellipse">
              <a:avLst/>
            </a:prstGeom>
            <a:gradFill rotWithShape="1">
              <a:gsLst>
                <a:gs pos="0">
                  <a:schemeClr val="folHlink"/>
                </a:gs>
                <a:gs pos="50000">
                  <a:schemeClr val="folHlink">
                    <a:gamma/>
                    <a:tint val="22353"/>
                    <a:invGamma/>
                  </a:schemeClr>
                </a:gs>
                <a:gs pos="100000">
                  <a:schemeClr val="folHlink"/>
                </a:gs>
              </a:gsLst>
              <a:lin ang="540000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200" b="1" i="0" u="none" strike="noStrike" kern="1200" cap="none" spc="0" normalizeH="0" baseline="0" noProof="0">
                <a:ln>
                  <a:noFill/>
                </a:ln>
                <a:solidFill>
                  <a:schemeClr val="tx1"/>
                </a:solidFill>
                <a:effectLst/>
                <a:uLnTx/>
                <a:uFillTx/>
                <a:latin typeface="微软雅黑" panose="020B0503020204020204" charset="-122"/>
                <a:ea typeface="微软雅黑" panose="020B0503020204020204" charset="-122"/>
                <a:cs typeface="+mn-cs"/>
              </a:endParaRPr>
            </a:p>
          </p:txBody>
        </p:sp>
        <p:grpSp>
          <p:nvGrpSpPr>
            <p:cNvPr id="18464" name="Group 33"/>
            <p:cNvGrpSpPr/>
            <p:nvPr/>
          </p:nvGrpSpPr>
          <p:grpSpPr>
            <a:xfrm>
              <a:off x="3181" y="2594"/>
              <a:ext cx="567" cy="110"/>
              <a:chOff x="3708" y="1872"/>
              <a:chExt cx="823" cy="156"/>
            </a:xfrm>
          </p:grpSpPr>
          <p:grpSp>
            <p:nvGrpSpPr>
              <p:cNvPr id="18465" name="Group 34"/>
              <p:cNvGrpSpPr/>
              <p:nvPr/>
            </p:nvGrpSpPr>
            <p:grpSpPr>
              <a:xfrm rot="-1297425" flipH="1" flipV="1">
                <a:off x="3850" y="1872"/>
                <a:ext cx="681" cy="150"/>
                <a:chOff x="1565" y="2568"/>
                <a:chExt cx="1118" cy="279"/>
              </a:xfrm>
            </p:grpSpPr>
            <p:sp>
              <p:nvSpPr>
                <p:cNvPr id="18466" name="AutoShape 35"/>
                <p:cNvSpPr/>
                <p:nvPr/>
              </p:nvSpPr>
              <p:spPr>
                <a:xfrm rot="5263130">
                  <a:off x="1847" y="2261"/>
                  <a:ext cx="227" cy="816"/>
                </a:xfrm>
                <a:prstGeom prst="moon">
                  <a:avLst>
                    <a:gd name="adj" fmla="val 49773"/>
                  </a:avLst>
                </a:prstGeom>
                <a:solidFill>
                  <a:srgbClr val="FFFFFF">
                    <a:alpha val="3922"/>
                  </a:srgbClr>
                </a:solidFill>
                <a:ln w="9525">
                  <a:noFill/>
                </a:ln>
              </p:spPr>
              <p:txBody>
                <a:bodyPr wrap="none" anchor="ctr" anchorCtr="0"/>
                <a:p>
                  <a:endParaRPr lang="zh-CN" altLang="en-US" b="1" dirty="0">
                    <a:latin typeface="微软雅黑" panose="020B0503020204020204" charset="-122"/>
                    <a:ea typeface="微软雅黑" panose="020B0503020204020204" charset="-122"/>
                  </a:endParaRPr>
                </a:p>
              </p:txBody>
            </p:sp>
            <p:sp>
              <p:nvSpPr>
                <p:cNvPr id="18467" name="AutoShape 36"/>
                <p:cNvSpPr/>
                <p:nvPr/>
              </p:nvSpPr>
              <p:spPr>
                <a:xfrm rot="6078281">
                  <a:off x="1983" y="2261"/>
                  <a:ext cx="227" cy="816"/>
                </a:xfrm>
                <a:prstGeom prst="moon">
                  <a:avLst>
                    <a:gd name="adj" fmla="val 49773"/>
                  </a:avLst>
                </a:prstGeom>
                <a:solidFill>
                  <a:srgbClr val="FFFFFF">
                    <a:alpha val="3922"/>
                  </a:srgbClr>
                </a:solidFill>
                <a:ln w="9525">
                  <a:noFill/>
                </a:ln>
              </p:spPr>
              <p:txBody>
                <a:bodyPr wrap="none" anchor="ctr" anchorCtr="0"/>
                <a:p>
                  <a:endParaRPr lang="zh-CN" altLang="en-US" b="1" dirty="0">
                    <a:latin typeface="微软雅黑" panose="020B0503020204020204" charset="-122"/>
                    <a:ea typeface="微软雅黑" panose="020B0503020204020204" charset="-122"/>
                  </a:endParaRPr>
                </a:p>
              </p:txBody>
            </p:sp>
            <p:sp>
              <p:nvSpPr>
                <p:cNvPr id="18468" name="AutoShape 37"/>
                <p:cNvSpPr/>
                <p:nvPr/>
              </p:nvSpPr>
              <p:spPr>
                <a:xfrm rot="6373927">
                  <a:off x="2059" y="2283"/>
                  <a:ext cx="227" cy="816"/>
                </a:xfrm>
                <a:prstGeom prst="moon">
                  <a:avLst>
                    <a:gd name="adj" fmla="val 49773"/>
                  </a:avLst>
                </a:prstGeom>
                <a:solidFill>
                  <a:srgbClr val="FFFFFF">
                    <a:alpha val="3922"/>
                  </a:srgbClr>
                </a:solidFill>
                <a:ln w="9525">
                  <a:noFill/>
                </a:ln>
              </p:spPr>
              <p:txBody>
                <a:bodyPr wrap="none" anchor="ctr" anchorCtr="0"/>
                <a:p>
                  <a:endParaRPr lang="zh-CN" altLang="en-US" b="1" dirty="0">
                    <a:latin typeface="微软雅黑" panose="020B0503020204020204" charset="-122"/>
                    <a:ea typeface="微软雅黑" panose="020B0503020204020204" charset="-122"/>
                  </a:endParaRPr>
                </a:p>
              </p:txBody>
            </p:sp>
            <p:sp>
              <p:nvSpPr>
                <p:cNvPr id="18469" name="AutoShape 38"/>
                <p:cNvSpPr/>
                <p:nvPr/>
              </p:nvSpPr>
              <p:spPr>
                <a:xfrm rot="6906312">
                  <a:off x="2149" y="2313"/>
                  <a:ext cx="227" cy="816"/>
                </a:xfrm>
                <a:prstGeom prst="moon">
                  <a:avLst>
                    <a:gd name="adj" fmla="val 49773"/>
                  </a:avLst>
                </a:prstGeom>
                <a:solidFill>
                  <a:srgbClr val="FFFFFF">
                    <a:alpha val="3922"/>
                  </a:srgbClr>
                </a:solidFill>
                <a:ln w="9525">
                  <a:noFill/>
                </a:ln>
              </p:spPr>
              <p:txBody>
                <a:bodyPr wrap="none" anchor="ctr" anchorCtr="0"/>
                <a:p>
                  <a:endParaRPr lang="zh-CN" altLang="en-US" b="1" dirty="0">
                    <a:latin typeface="微软雅黑" panose="020B0503020204020204" charset="-122"/>
                    <a:ea typeface="微软雅黑" panose="020B0503020204020204" charset="-122"/>
                  </a:endParaRPr>
                </a:p>
              </p:txBody>
            </p:sp>
          </p:grpSp>
          <p:grpSp>
            <p:nvGrpSpPr>
              <p:cNvPr id="18470" name="Group 39"/>
              <p:cNvGrpSpPr/>
              <p:nvPr/>
            </p:nvGrpSpPr>
            <p:grpSpPr>
              <a:xfrm rot="56115" flipH="1" flipV="1">
                <a:off x="3708" y="1878"/>
                <a:ext cx="681" cy="150"/>
                <a:chOff x="1565" y="2568"/>
                <a:chExt cx="1118" cy="279"/>
              </a:xfrm>
            </p:grpSpPr>
            <p:sp>
              <p:nvSpPr>
                <p:cNvPr id="18471" name="AutoShape 40"/>
                <p:cNvSpPr/>
                <p:nvPr/>
              </p:nvSpPr>
              <p:spPr>
                <a:xfrm rot="5263130">
                  <a:off x="1847" y="2261"/>
                  <a:ext cx="227" cy="816"/>
                </a:xfrm>
                <a:prstGeom prst="moon">
                  <a:avLst>
                    <a:gd name="adj" fmla="val 49773"/>
                  </a:avLst>
                </a:prstGeom>
                <a:solidFill>
                  <a:srgbClr val="FFFFFF">
                    <a:alpha val="3922"/>
                  </a:srgbClr>
                </a:solidFill>
                <a:ln w="9525">
                  <a:noFill/>
                </a:ln>
              </p:spPr>
              <p:txBody>
                <a:bodyPr wrap="none" anchor="ctr" anchorCtr="0"/>
                <a:p>
                  <a:endParaRPr lang="zh-CN" altLang="en-US" b="1" dirty="0">
                    <a:latin typeface="微软雅黑" panose="020B0503020204020204" charset="-122"/>
                    <a:ea typeface="微软雅黑" panose="020B0503020204020204" charset="-122"/>
                  </a:endParaRPr>
                </a:p>
              </p:txBody>
            </p:sp>
            <p:sp>
              <p:nvSpPr>
                <p:cNvPr id="18472" name="AutoShape 41"/>
                <p:cNvSpPr/>
                <p:nvPr/>
              </p:nvSpPr>
              <p:spPr>
                <a:xfrm rot="6078281">
                  <a:off x="1983" y="2261"/>
                  <a:ext cx="227" cy="816"/>
                </a:xfrm>
                <a:prstGeom prst="moon">
                  <a:avLst>
                    <a:gd name="adj" fmla="val 49773"/>
                  </a:avLst>
                </a:prstGeom>
                <a:solidFill>
                  <a:srgbClr val="FFFFFF">
                    <a:alpha val="3922"/>
                  </a:srgbClr>
                </a:solidFill>
                <a:ln w="9525">
                  <a:noFill/>
                </a:ln>
              </p:spPr>
              <p:txBody>
                <a:bodyPr wrap="none" anchor="ctr" anchorCtr="0"/>
                <a:p>
                  <a:endParaRPr lang="zh-CN" altLang="en-US" b="1" dirty="0">
                    <a:latin typeface="微软雅黑" panose="020B0503020204020204" charset="-122"/>
                    <a:ea typeface="微软雅黑" panose="020B0503020204020204" charset="-122"/>
                  </a:endParaRPr>
                </a:p>
              </p:txBody>
            </p:sp>
            <p:sp>
              <p:nvSpPr>
                <p:cNvPr id="18473" name="AutoShape 42"/>
                <p:cNvSpPr/>
                <p:nvPr/>
              </p:nvSpPr>
              <p:spPr>
                <a:xfrm rot="6373927">
                  <a:off x="2059" y="2283"/>
                  <a:ext cx="227" cy="816"/>
                </a:xfrm>
                <a:prstGeom prst="moon">
                  <a:avLst>
                    <a:gd name="adj" fmla="val 49773"/>
                  </a:avLst>
                </a:prstGeom>
                <a:solidFill>
                  <a:srgbClr val="FFFFFF">
                    <a:alpha val="3922"/>
                  </a:srgbClr>
                </a:solidFill>
                <a:ln w="9525">
                  <a:noFill/>
                </a:ln>
              </p:spPr>
              <p:txBody>
                <a:bodyPr wrap="none" anchor="ctr" anchorCtr="0"/>
                <a:p>
                  <a:endParaRPr lang="zh-CN" altLang="en-US" b="1" dirty="0">
                    <a:latin typeface="微软雅黑" panose="020B0503020204020204" charset="-122"/>
                    <a:ea typeface="微软雅黑" panose="020B0503020204020204" charset="-122"/>
                  </a:endParaRPr>
                </a:p>
              </p:txBody>
            </p:sp>
            <p:sp>
              <p:nvSpPr>
                <p:cNvPr id="18474" name="AutoShape 43"/>
                <p:cNvSpPr/>
                <p:nvPr/>
              </p:nvSpPr>
              <p:spPr>
                <a:xfrm rot="6906312">
                  <a:off x="2149" y="2313"/>
                  <a:ext cx="227" cy="816"/>
                </a:xfrm>
                <a:prstGeom prst="moon">
                  <a:avLst>
                    <a:gd name="adj" fmla="val 49773"/>
                  </a:avLst>
                </a:prstGeom>
                <a:solidFill>
                  <a:srgbClr val="FFFFFF">
                    <a:alpha val="3922"/>
                  </a:srgbClr>
                </a:solidFill>
                <a:ln w="9525">
                  <a:noFill/>
                </a:ln>
              </p:spPr>
              <p:txBody>
                <a:bodyPr wrap="none" anchor="ctr" anchorCtr="0"/>
                <a:p>
                  <a:endParaRPr lang="zh-CN" altLang="en-US" b="1" dirty="0">
                    <a:latin typeface="微软雅黑" panose="020B0503020204020204" charset="-122"/>
                    <a:ea typeface="微软雅黑" panose="020B0503020204020204" charset="-122"/>
                  </a:endParaRPr>
                </a:p>
              </p:txBody>
            </p:sp>
          </p:grpSp>
        </p:grpSp>
      </p:grpSp>
      <p:sp>
        <p:nvSpPr>
          <p:cNvPr id="18475" name="Text Box 62"/>
          <p:cNvSpPr txBox="1"/>
          <p:nvPr/>
        </p:nvSpPr>
        <p:spPr>
          <a:xfrm>
            <a:off x="1220788" y="3592513"/>
            <a:ext cx="1044575" cy="708025"/>
          </a:xfrm>
          <a:prstGeom prst="rect">
            <a:avLst/>
          </a:prstGeom>
          <a:noFill/>
          <a:ln w="9525">
            <a:noFill/>
          </a:ln>
        </p:spPr>
        <p:txBody>
          <a:bodyPr anchor="t" anchorCtr="0">
            <a:spAutoFit/>
          </a:bodyPr>
          <a:p>
            <a:pPr marL="120650" indent="-120650" algn="ctr">
              <a:spcBef>
                <a:spcPct val="50000"/>
              </a:spcBef>
            </a:pPr>
            <a:r>
              <a:rPr lang="en-US" altLang="zh-CN" sz="1600" b="1" dirty="0">
                <a:solidFill>
                  <a:srgbClr val="1C1C1C"/>
                </a:solidFill>
                <a:latin typeface="微软雅黑" panose="020B0503020204020204" charset="-122"/>
                <a:ea typeface="微软雅黑" panose="020B0503020204020204" charset="-122"/>
              </a:rPr>
              <a:t>1970</a:t>
            </a:r>
            <a:endParaRPr lang="en-US" altLang="zh-CN" sz="1600" b="1" dirty="0">
              <a:solidFill>
                <a:srgbClr val="1C1C1C"/>
              </a:solidFill>
              <a:latin typeface="微软雅黑" panose="020B0503020204020204" charset="-122"/>
              <a:ea typeface="微软雅黑" panose="020B0503020204020204" charset="-122"/>
            </a:endParaRPr>
          </a:p>
          <a:p>
            <a:pPr marL="120650" indent="-120650" algn="ctr">
              <a:spcBef>
                <a:spcPct val="50000"/>
              </a:spcBef>
            </a:pPr>
            <a:r>
              <a:rPr lang="en-US" altLang="zh-CN" sz="1600" b="1" dirty="0">
                <a:solidFill>
                  <a:srgbClr val="1C1C1C"/>
                </a:solidFill>
                <a:latin typeface="微软雅黑" panose="020B0503020204020204" charset="-122"/>
                <a:ea typeface="微软雅黑" panose="020B0503020204020204" charset="-122"/>
              </a:rPr>
              <a:t>2000</a:t>
            </a:r>
            <a:endParaRPr lang="en-US" altLang="zh-CN" sz="1600" b="1" dirty="0">
              <a:solidFill>
                <a:srgbClr val="1C1C1C"/>
              </a:solidFill>
              <a:latin typeface="微软雅黑" panose="020B0503020204020204" charset="-122"/>
              <a:ea typeface="微软雅黑" panose="020B0503020204020204" charset="-122"/>
            </a:endParaRPr>
          </a:p>
        </p:txBody>
      </p:sp>
      <p:sp>
        <p:nvSpPr>
          <p:cNvPr id="18476" name="Text Box 63"/>
          <p:cNvSpPr txBox="1"/>
          <p:nvPr/>
        </p:nvSpPr>
        <p:spPr>
          <a:xfrm>
            <a:off x="3168650" y="3592513"/>
            <a:ext cx="1044575" cy="631825"/>
          </a:xfrm>
          <a:prstGeom prst="rect">
            <a:avLst/>
          </a:prstGeom>
          <a:noFill/>
          <a:ln w="9525">
            <a:noFill/>
          </a:ln>
        </p:spPr>
        <p:txBody>
          <a:bodyPr anchor="t" anchorCtr="0">
            <a:spAutoFit/>
          </a:bodyPr>
          <a:p>
            <a:pPr marL="120650" indent="-120650" algn="ctr">
              <a:spcBef>
                <a:spcPct val="50000"/>
              </a:spcBef>
            </a:pPr>
            <a:r>
              <a:rPr lang="en-US" altLang="zh-CN" sz="1400" b="1" dirty="0">
                <a:solidFill>
                  <a:srgbClr val="1C1C1C"/>
                </a:solidFill>
                <a:latin typeface="微软雅黑" panose="020B0503020204020204" charset="-122"/>
                <a:ea typeface="微软雅黑" panose="020B0503020204020204" charset="-122"/>
              </a:rPr>
              <a:t>2001</a:t>
            </a:r>
            <a:endParaRPr lang="en-US" altLang="zh-CN" sz="1400" b="1" dirty="0">
              <a:solidFill>
                <a:srgbClr val="1C1C1C"/>
              </a:solidFill>
              <a:latin typeface="微软雅黑" panose="020B0503020204020204" charset="-122"/>
              <a:ea typeface="微软雅黑" panose="020B0503020204020204" charset="-122"/>
            </a:endParaRPr>
          </a:p>
          <a:p>
            <a:pPr marL="120650" indent="-120650" algn="ctr">
              <a:spcBef>
                <a:spcPct val="50000"/>
              </a:spcBef>
            </a:pPr>
            <a:r>
              <a:rPr lang="en-US" altLang="zh-CN" sz="1400" b="1" dirty="0">
                <a:solidFill>
                  <a:srgbClr val="1C1C1C"/>
                </a:solidFill>
                <a:latin typeface="微软雅黑" panose="020B0503020204020204" charset="-122"/>
                <a:ea typeface="微软雅黑" panose="020B0503020204020204" charset="-122"/>
              </a:rPr>
              <a:t>2010</a:t>
            </a:r>
            <a:endParaRPr lang="en-US" altLang="zh-CN" sz="1400" b="1" dirty="0">
              <a:solidFill>
                <a:srgbClr val="1C1C1C"/>
              </a:solidFill>
              <a:latin typeface="微软雅黑" panose="020B0503020204020204" charset="-122"/>
              <a:ea typeface="微软雅黑" panose="020B0503020204020204" charset="-122"/>
            </a:endParaRPr>
          </a:p>
        </p:txBody>
      </p:sp>
      <p:grpSp>
        <p:nvGrpSpPr>
          <p:cNvPr id="18477" name="Group 74"/>
          <p:cNvGrpSpPr/>
          <p:nvPr/>
        </p:nvGrpSpPr>
        <p:grpSpPr>
          <a:xfrm>
            <a:off x="357188" y="3313113"/>
            <a:ext cx="6958012" cy="1252537"/>
            <a:chOff x="1377" y="2007"/>
            <a:chExt cx="4383" cy="789"/>
          </a:xfrm>
        </p:grpSpPr>
        <p:sp>
          <p:nvSpPr>
            <p:cNvPr id="51" name="Line 76"/>
            <p:cNvSpPr>
              <a:spLocks noChangeShapeType="1"/>
            </p:cNvSpPr>
            <p:nvPr/>
          </p:nvSpPr>
          <p:spPr bwMode="gray">
            <a:xfrm flipH="1">
              <a:off x="3839" y="2405"/>
              <a:ext cx="510" cy="0"/>
            </a:xfrm>
            <a:prstGeom prst="line">
              <a:avLst/>
            </a:prstGeom>
            <a:noFill/>
            <a:ln w="76200">
              <a:solidFill>
                <a:srgbClr val="656591"/>
              </a:solidFill>
              <a:round/>
            </a:ln>
            <a:effectLst>
              <a:outerShdw dist="35921" dir="2700000" algn="ctr" rotWithShape="0">
                <a:schemeClr val="bg2">
                  <a:alpha val="50000"/>
                </a:schemeClr>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200" b="1" i="0" u="none" strike="noStrike" kern="1200" cap="none" spc="0" normalizeH="0" baseline="0" noProof="0">
                <a:ln>
                  <a:noFill/>
                </a:ln>
                <a:solidFill>
                  <a:schemeClr val="tx1"/>
                </a:solidFill>
                <a:effectLst/>
                <a:uLnTx/>
                <a:uFillTx/>
                <a:latin typeface="微软雅黑" panose="020B0503020204020204" charset="-122"/>
                <a:ea typeface="微软雅黑" panose="020B0503020204020204" charset="-122"/>
                <a:cs typeface="+mn-cs"/>
              </a:endParaRPr>
            </a:p>
          </p:txBody>
        </p:sp>
        <p:sp>
          <p:nvSpPr>
            <p:cNvPr id="52" name="Arc 77"/>
            <p:cNvSpPr/>
            <p:nvPr/>
          </p:nvSpPr>
          <p:spPr bwMode="gray">
            <a:xfrm rot="16200000" flipV="1">
              <a:off x="2041" y="1823"/>
              <a:ext cx="412" cy="769"/>
            </a:xfrm>
            <a:custGeom>
              <a:avLst/>
              <a:gdLst>
                <a:gd name="G0" fmla="+- 1194 0 0"/>
                <a:gd name="G1" fmla="+- 21600 0 0"/>
                <a:gd name="G2" fmla="+- 21600 0 0"/>
                <a:gd name="T0" fmla="*/ 750 w 22794"/>
                <a:gd name="T1" fmla="*/ 5 h 43200"/>
                <a:gd name="T2" fmla="*/ 0 w 22794"/>
                <a:gd name="T3" fmla="*/ 43167 h 43200"/>
                <a:gd name="T4" fmla="*/ 1194 w 22794"/>
                <a:gd name="T5" fmla="*/ 21600 h 43200"/>
              </a:gdLst>
              <a:ahLst/>
              <a:cxnLst>
                <a:cxn ang="0">
                  <a:pos x="T0" y="T1"/>
                </a:cxn>
                <a:cxn ang="0">
                  <a:pos x="T2" y="T3"/>
                </a:cxn>
                <a:cxn ang="0">
                  <a:pos x="T4" y="T5"/>
                </a:cxn>
              </a:cxnLst>
              <a:rect l="0" t="0" r="r" b="b"/>
              <a:pathLst>
                <a:path w="22794" h="43200" fill="none"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path>
                <a:path w="22794" h="43200" stroke="0"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lnTo>
                    <a:pt x="1194" y="21600"/>
                  </a:lnTo>
                  <a:close/>
                </a:path>
              </a:pathLst>
            </a:custGeom>
            <a:noFill/>
            <a:ln w="76200">
              <a:solidFill>
                <a:srgbClr val="656591"/>
              </a:solidFill>
              <a:round/>
            </a:ln>
            <a:effectLst>
              <a:outerShdw dist="35921" dir="2700000" algn="ctr" rotWithShape="0">
                <a:schemeClr val="bg2">
                  <a:alpha val="50000"/>
                </a:schemeClr>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200" b="1" i="0" u="none" strike="noStrike" kern="1200" cap="none" spc="0" normalizeH="0" baseline="0" noProof="0">
                <a:ln>
                  <a:noFill/>
                </a:ln>
                <a:solidFill>
                  <a:schemeClr val="tx1"/>
                </a:solidFill>
                <a:effectLst/>
                <a:uLnTx/>
                <a:uFillTx/>
                <a:latin typeface="微软雅黑" panose="020B0503020204020204" charset="-122"/>
                <a:ea typeface="微软雅黑" panose="020B0503020204020204" charset="-122"/>
                <a:cs typeface="+mn-cs"/>
              </a:endParaRPr>
            </a:p>
          </p:txBody>
        </p:sp>
        <p:sp>
          <p:nvSpPr>
            <p:cNvPr id="53" name="Arc 78"/>
            <p:cNvSpPr/>
            <p:nvPr/>
          </p:nvSpPr>
          <p:spPr bwMode="gray">
            <a:xfrm rot="16200000" flipV="1">
              <a:off x="4483" y="1822"/>
              <a:ext cx="418" cy="769"/>
            </a:xfrm>
            <a:custGeom>
              <a:avLst/>
              <a:gdLst>
                <a:gd name="G0" fmla="+- 1194 0 0"/>
                <a:gd name="G1" fmla="+- 21600 0 0"/>
                <a:gd name="G2" fmla="+- 21600 0 0"/>
                <a:gd name="T0" fmla="*/ 750 w 22794"/>
                <a:gd name="T1" fmla="*/ 5 h 43200"/>
                <a:gd name="T2" fmla="*/ 0 w 22794"/>
                <a:gd name="T3" fmla="*/ 43167 h 43200"/>
                <a:gd name="T4" fmla="*/ 1194 w 22794"/>
                <a:gd name="T5" fmla="*/ 21600 h 43200"/>
              </a:gdLst>
              <a:ahLst/>
              <a:cxnLst>
                <a:cxn ang="0">
                  <a:pos x="T0" y="T1"/>
                </a:cxn>
                <a:cxn ang="0">
                  <a:pos x="T2" y="T3"/>
                </a:cxn>
                <a:cxn ang="0">
                  <a:pos x="T4" y="T5"/>
                </a:cxn>
              </a:cxnLst>
              <a:rect l="0" t="0" r="r" b="b"/>
              <a:pathLst>
                <a:path w="22794" h="43200" fill="none"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path>
                <a:path w="22794" h="43200" stroke="0"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lnTo>
                    <a:pt x="1194" y="21600"/>
                  </a:lnTo>
                  <a:close/>
                </a:path>
              </a:pathLst>
            </a:custGeom>
            <a:noFill/>
            <a:ln w="76200">
              <a:solidFill>
                <a:srgbClr val="656591"/>
              </a:solidFill>
              <a:round/>
            </a:ln>
            <a:effectLst>
              <a:outerShdw dist="35921" dir="2700000" algn="ctr" rotWithShape="0">
                <a:schemeClr val="bg2">
                  <a:alpha val="50000"/>
                </a:schemeClr>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200" b="1" i="0" u="none" strike="noStrike" kern="1200" cap="none" spc="0" normalizeH="0" baseline="0" noProof="0">
                <a:ln>
                  <a:noFill/>
                </a:ln>
                <a:solidFill>
                  <a:schemeClr val="tx1"/>
                </a:solidFill>
                <a:effectLst/>
                <a:uLnTx/>
                <a:uFillTx/>
                <a:latin typeface="微软雅黑" panose="020B0503020204020204" charset="-122"/>
                <a:ea typeface="微软雅黑" panose="020B0503020204020204" charset="-122"/>
                <a:cs typeface="+mn-cs"/>
              </a:endParaRPr>
            </a:p>
          </p:txBody>
        </p:sp>
        <p:sp>
          <p:nvSpPr>
            <p:cNvPr id="54" name="Line 79"/>
            <p:cNvSpPr>
              <a:spLocks noChangeShapeType="1"/>
            </p:cNvSpPr>
            <p:nvPr/>
          </p:nvSpPr>
          <p:spPr bwMode="gray">
            <a:xfrm flipH="1">
              <a:off x="2619" y="2405"/>
              <a:ext cx="496" cy="0"/>
            </a:xfrm>
            <a:prstGeom prst="line">
              <a:avLst/>
            </a:prstGeom>
            <a:noFill/>
            <a:ln w="76200">
              <a:solidFill>
                <a:srgbClr val="656591"/>
              </a:solidFill>
              <a:round/>
            </a:ln>
            <a:effectLst>
              <a:outerShdw dist="35921" dir="2700000" algn="ctr" rotWithShape="0">
                <a:schemeClr val="bg2">
                  <a:alpha val="50000"/>
                </a:schemeClr>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200" b="1" i="0" u="none" strike="noStrike" kern="1200" cap="none" spc="0" normalizeH="0" baseline="0" noProof="0">
                <a:ln>
                  <a:noFill/>
                </a:ln>
                <a:solidFill>
                  <a:schemeClr val="tx1"/>
                </a:solidFill>
                <a:effectLst/>
                <a:uLnTx/>
                <a:uFillTx/>
                <a:latin typeface="微软雅黑" panose="020B0503020204020204" charset="-122"/>
                <a:ea typeface="微软雅黑" panose="020B0503020204020204" charset="-122"/>
                <a:cs typeface="+mn-cs"/>
              </a:endParaRPr>
            </a:p>
          </p:txBody>
        </p:sp>
        <p:sp>
          <p:nvSpPr>
            <p:cNvPr id="55" name="Arc 80"/>
            <p:cNvSpPr/>
            <p:nvPr/>
          </p:nvSpPr>
          <p:spPr bwMode="gray">
            <a:xfrm rot="5400000">
              <a:off x="3267" y="2201"/>
              <a:ext cx="400" cy="769"/>
            </a:xfrm>
            <a:custGeom>
              <a:avLst/>
              <a:gdLst>
                <a:gd name="G0" fmla="+- 1194 0 0"/>
                <a:gd name="G1" fmla="+- 21600 0 0"/>
                <a:gd name="G2" fmla="+- 21600 0 0"/>
                <a:gd name="T0" fmla="*/ 750 w 22794"/>
                <a:gd name="T1" fmla="*/ 5 h 43200"/>
                <a:gd name="T2" fmla="*/ 0 w 22794"/>
                <a:gd name="T3" fmla="*/ 43167 h 43200"/>
                <a:gd name="T4" fmla="*/ 1194 w 22794"/>
                <a:gd name="T5" fmla="*/ 21600 h 43200"/>
              </a:gdLst>
              <a:ahLst/>
              <a:cxnLst>
                <a:cxn ang="0">
                  <a:pos x="T0" y="T1"/>
                </a:cxn>
                <a:cxn ang="0">
                  <a:pos x="T2" y="T3"/>
                </a:cxn>
                <a:cxn ang="0">
                  <a:pos x="T4" y="T5"/>
                </a:cxn>
              </a:cxnLst>
              <a:rect l="0" t="0" r="r" b="b"/>
              <a:pathLst>
                <a:path w="22794" h="43200" fill="none"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path>
                <a:path w="22794" h="43200" stroke="0"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lnTo>
                    <a:pt x="1194" y="21600"/>
                  </a:lnTo>
                  <a:close/>
                </a:path>
              </a:pathLst>
            </a:custGeom>
            <a:noFill/>
            <a:ln w="76200">
              <a:solidFill>
                <a:srgbClr val="656591"/>
              </a:solidFill>
              <a:round/>
            </a:ln>
            <a:effectLst>
              <a:outerShdw dist="35921" dir="2700000" algn="ctr" rotWithShape="0">
                <a:schemeClr val="bg2">
                  <a:alpha val="50000"/>
                </a:schemeClr>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200" b="1" i="0" u="none" strike="noStrike" kern="1200" cap="none" spc="0" normalizeH="0" baseline="0" noProof="0">
                <a:ln>
                  <a:noFill/>
                </a:ln>
                <a:solidFill>
                  <a:schemeClr val="tx1"/>
                </a:solidFill>
                <a:effectLst/>
                <a:uLnTx/>
                <a:uFillTx/>
                <a:latin typeface="微软雅黑" panose="020B0503020204020204" charset="-122"/>
                <a:ea typeface="微软雅黑" panose="020B0503020204020204" charset="-122"/>
                <a:cs typeface="+mn-cs"/>
              </a:endParaRPr>
            </a:p>
          </p:txBody>
        </p:sp>
        <p:sp>
          <p:nvSpPr>
            <p:cNvPr id="56" name="Line 81"/>
            <p:cNvSpPr>
              <a:spLocks noChangeShapeType="1"/>
            </p:cNvSpPr>
            <p:nvPr/>
          </p:nvSpPr>
          <p:spPr bwMode="gray">
            <a:xfrm flipH="1">
              <a:off x="5071" y="2405"/>
              <a:ext cx="689" cy="0"/>
            </a:xfrm>
            <a:prstGeom prst="line">
              <a:avLst/>
            </a:prstGeom>
            <a:noFill/>
            <a:ln w="76200">
              <a:solidFill>
                <a:srgbClr val="656591"/>
              </a:solidFill>
              <a:round/>
            </a:ln>
            <a:effectLst>
              <a:outerShdw dist="35921" dir="2700000" algn="ctr" rotWithShape="0">
                <a:schemeClr val="bg2">
                  <a:alpha val="50000"/>
                </a:schemeClr>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200" b="1" i="0" u="none" strike="noStrike" kern="1200" cap="none" spc="0" normalizeH="0" baseline="0" noProof="0">
                <a:ln>
                  <a:noFill/>
                </a:ln>
                <a:solidFill>
                  <a:schemeClr val="tx1"/>
                </a:solidFill>
                <a:effectLst/>
                <a:uLnTx/>
                <a:uFillTx/>
                <a:latin typeface="微软雅黑" panose="020B0503020204020204" charset="-122"/>
                <a:ea typeface="微软雅黑" panose="020B0503020204020204" charset="-122"/>
                <a:cs typeface="+mn-cs"/>
              </a:endParaRPr>
            </a:p>
          </p:txBody>
        </p:sp>
        <p:sp>
          <p:nvSpPr>
            <p:cNvPr id="57" name="Line 82"/>
            <p:cNvSpPr>
              <a:spLocks noChangeShapeType="1"/>
            </p:cNvSpPr>
            <p:nvPr/>
          </p:nvSpPr>
          <p:spPr bwMode="gray">
            <a:xfrm flipH="1">
              <a:off x="1377" y="2405"/>
              <a:ext cx="523" cy="0"/>
            </a:xfrm>
            <a:prstGeom prst="line">
              <a:avLst/>
            </a:prstGeom>
            <a:noFill/>
            <a:ln w="76200">
              <a:solidFill>
                <a:srgbClr val="656591"/>
              </a:solidFill>
              <a:round/>
            </a:ln>
            <a:effectLst>
              <a:outerShdw dist="35921" dir="2700000" algn="ctr" rotWithShape="0">
                <a:schemeClr val="bg2">
                  <a:alpha val="50000"/>
                </a:schemeClr>
              </a:outerShdw>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200" b="1" i="0" u="none" strike="noStrike" kern="1200" cap="none" spc="0" normalizeH="0" baseline="0" noProof="0">
                <a:ln>
                  <a:noFill/>
                </a:ln>
                <a:solidFill>
                  <a:schemeClr val="tx1"/>
                </a:solidFill>
                <a:effectLst/>
                <a:uLnTx/>
                <a:uFillTx/>
                <a:latin typeface="微软雅黑" panose="020B0503020204020204" charset="-122"/>
                <a:ea typeface="微软雅黑" panose="020B0503020204020204" charset="-122"/>
                <a:cs typeface="+mn-cs"/>
              </a:endParaRPr>
            </a:p>
          </p:txBody>
        </p:sp>
      </p:grpSp>
      <p:pic>
        <p:nvPicPr>
          <p:cNvPr id="18485" name="Picture 85" descr="Picture1"/>
          <p:cNvPicPr>
            <a:picLocks noChangeAspect="1"/>
          </p:cNvPicPr>
          <p:nvPr/>
        </p:nvPicPr>
        <p:blipFill>
          <a:blip r:embed="rId3"/>
          <a:stretch>
            <a:fillRect/>
          </a:stretch>
        </p:blipFill>
        <p:spPr>
          <a:xfrm>
            <a:off x="1352550" y="3425825"/>
            <a:ext cx="825500" cy="377825"/>
          </a:xfrm>
          <a:prstGeom prst="rect">
            <a:avLst/>
          </a:prstGeom>
          <a:noFill/>
          <a:ln w="9525">
            <a:noFill/>
          </a:ln>
        </p:spPr>
      </p:pic>
      <p:pic>
        <p:nvPicPr>
          <p:cNvPr id="18486" name="Picture 86" descr="Picture1"/>
          <p:cNvPicPr>
            <a:picLocks noChangeAspect="1"/>
          </p:cNvPicPr>
          <p:nvPr/>
        </p:nvPicPr>
        <p:blipFill>
          <a:blip r:embed="rId3"/>
          <a:stretch>
            <a:fillRect/>
          </a:stretch>
        </p:blipFill>
        <p:spPr>
          <a:xfrm>
            <a:off x="3286125" y="3444875"/>
            <a:ext cx="825500" cy="377825"/>
          </a:xfrm>
          <a:prstGeom prst="rect">
            <a:avLst/>
          </a:prstGeom>
          <a:noFill/>
          <a:ln w="9525">
            <a:noFill/>
          </a:ln>
        </p:spPr>
      </p:pic>
      <p:sp>
        <p:nvSpPr>
          <p:cNvPr id="18487" name="Line 71"/>
          <p:cNvSpPr/>
          <p:nvPr/>
        </p:nvSpPr>
        <p:spPr>
          <a:xfrm flipH="1">
            <a:off x="1722438" y="4495800"/>
            <a:ext cx="0" cy="271463"/>
          </a:xfrm>
          <a:prstGeom prst="line">
            <a:avLst/>
          </a:prstGeom>
          <a:ln w="19050" cap="flat" cmpd="sng">
            <a:solidFill>
              <a:schemeClr val="tx1"/>
            </a:solidFill>
            <a:prstDash val="solid"/>
            <a:round/>
            <a:headEnd type="none" w="med" len="med"/>
            <a:tailEnd type="none" w="med" len="med"/>
          </a:ln>
        </p:spPr>
      </p:sp>
      <p:sp>
        <p:nvSpPr>
          <p:cNvPr id="18488" name="Line 72"/>
          <p:cNvSpPr/>
          <p:nvPr/>
        </p:nvSpPr>
        <p:spPr>
          <a:xfrm flipH="1" flipV="1">
            <a:off x="314325" y="4772025"/>
            <a:ext cx="2230438" cy="0"/>
          </a:xfrm>
          <a:prstGeom prst="line">
            <a:avLst/>
          </a:prstGeom>
          <a:ln w="19050" cap="flat" cmpd="sng">
            <a:solidFill>
              <a:schemeClr val="tx1"/>
            </a:solidFill>
            <a:prstDash val="sysDot"/>
            <a:round/>
            <a:headEnd type="none" w="med" len="med"/>
            <a:tailEnd type="none" w="med" len="med"/>
          </a:ln>
        </p:spPr>
      </p:sp>
      <p:sp>
        <p:nvSpPr>
          <p:cNvPr id="18489" name="Text Box 60"/>
          <p:cNvSpPr txBox="1"/>
          <p:nvPr/>
        </p:nvSpPr>
        <p:spPr>
          <a:xfrm>
            <a:off x="171450" y="4814888"/>
            <a:ext cx="2900363" cy="1212850"/>
          </a:xfrm>
          <a:prstGeom prst="rect">
            <a:avLst/>
          </a:prstGeom>
          <a:noFill/>
          <a:ln w="9525">
            <a:noFill/>
          </a:ln>
        </p:spPr>
        <p:txBody>
          <a:bodyPr anchor="t" anchorCtr="0">
            <a:spAutoFit/>
          </a:bodyPr>
          <a:p>
            <a:pPr eaLnBrk="0" hangingPunct="0">
              <a:lnSpc>
                <a:spcPct val="130000"/>
              </a:lnSpc>
              <a:buClr>
                <a:schemeClr val="hlink"/>
              </a:buClr>
              <a:buFont typeface="Wingdings" panose="05000000000000000000" pitchFamily="2" charset="2"/>
              <a:buChar char="§"/>
            </a:pPr>
            <a:r>
              <a:rPr lang="en-US" altLang="zh-CN" sz="1400" b="1" dirty="0">
                <a:latin typeface="微软雅黑" panose="020B0503020204020204" charset="-122"/>
                <a:ea typeface="微软雅黑" panose="020B0503020204020204" charset="-122"/>
              </a:rPr>
              <a:t>1971</a:t>
            </a:r>
            <a:r>
              <a:rPr lang="zh-CN" altLang="en-US" sz="1400" b="1" dirty="0">
                <a:latin typeface="微软雅黑" panose="020B0503020204020204" charset="-122"/>
                <a:ea typeface="微软雅黑" panose="020B0503020204020204" charset="-122"/>
              </a:rPr>
              <a:t>：半导体器件专业</a:t>
            </a:r>
            <a:endParaRPr lang="en-US" altLang="zh-CN" sz="1400" b="1" dirty="0">
              <a:latin typeface="微软雅黑" panose="020B0503020204020204" charset="-122"/>
              <a:ea typeface="微软雅黑" panose="020B0503020204020204" charset="-122"/>
            </a:endParaRPr>
          </a:p>
          <a:p>
            <a:pPr eaLnBrk="0" hangingPunct="0">
              <a:lnSpc>
                <a:spcPct val="130000"/>
              </a:lnSpc>
              <a:buClr>
                <a:schemeClr val="hlink"/>
              </a:buClr>
              <a:buFont typeface="Wingdings" panose="05000000000000000000" pitchFamily="2" charset="2"/>
              <a:buChar char="§"/>
            </a:pPr>
            <a:r>
              <a:rPr lang="en-US" altLang="zh-CN" sz="1400" b="1" dirty="0">
                <a:latin typeface="微软雅黑" panose="020B0503020204020204" charset="-122"/>
                <a:ea typeface="微软雅黑" panose="020B0503020204020204" charset="-122"/>
              </a:rPr>
              <a:t>1998</a:t>
            </a:r>
            <a:r>
              <a:rPr lang="zh-CN" altLang="en-US" sz="1400" b="1" dirty="0">
                <a:latin typeface="微软雅黑" panose="020B0503020204020204" charset="-122"/>
                <a:ea typeface="微软雅黑" panose="020B0503020204020204" charset="-122"/>
              </a:rPr>
              <a:t>： 光电子技术专业</a:t>
            </a:r>
            <a:endParaRPr lang="en-US" altLang="zh-CN" sz="1400" b="1" dirty="0">
              <a:latin typeface="微软雅黑" panose="020B0503020204020204" charset="-122"/>
              <a:ea typeface="微软雅黑" panose="020B0503020204020204" charset="-122"/>
            </a:endParaRPr>
          </a:p>
          <a:p>
            <a:pPr eaLnBrk="0" hangingPunct="0">
              <a:lnSpc>
                <a:spcPct val="130000"/>
              </a:lnSpc>
              <a:buClr>
                <a:schemeClr val="hlink"/>
              </a:buClr>
              <a:buFont typeface="Wingdings" panose="05000000000000000000" pitchFamily="2" charset="2"/>
              <a:buChar char="§"/>
            </a:pPr>
            <a:r>
              <a:rPr lang="en-US" altLang="zh-CN" sz="1400" b="1" dirty="0">
                <a:latin typeface="微软雅黑" panose="020B0503020204020204" charset="-122"/>
                <a:ea typeface="微软雅黑" panose="020B0503020204020204" charset="-122"/>
              </a:rPr>
              <a:t>1999</a:t>
            </a:r>
            <a:r>
              <a:rPr lang="zh-CN" altLang="en-US" sz="1400" b="1" dirty="0">
                <a:latin typeface="微软雅黑" panose="020B0503020204020204" charset="-122"/>
                <a:ea typeface="微软雅黑" panose="020B0503020204020204" charset="-122"/>
              </a:rPr>
              <a:t>： 电子科学与技术专业</a:t>
            </a:r>
            <a:endParaRPr lang="en-US" altLang="zh-CN" sz="1400" b="1" dirty="0">
              <a:latin typeface="微软雅黑" panose="020B0503020204020204" charset="-122"/>
              <a:ea typeface="微软雅黑" panose="020B0503020204020204" charset="-122"/>
            </a:endParaRPr>
          </a:p>
          <a:p>
            <a:pPr eaLnBrk="0" hangingPunct="0">
              <a:lnSpc>
                <a:spcPct val="130000"/>
              </a:lnSpc>
              <a:buClr>
                <a:schemeClr val="hlink"/>
              </a:buClr>
              <a:buFont typeface="Wingdings" panose="05000000000000000000" pitchFamily="2" charset="2"/>
              <a:buChar char="§"/>
            </a:pPr>
            <a:r>
              <a:rPr lang="en-US" altLang="zh-CN" sz="1400" b="1" dirty="0">
                <a:latin typeface="微软雅黑" panose="020B0503020204020204" charset="-122"/>
                <a:ea typeface="微软雅黑" panose="020B0503020204020204" charset="-122"/>
              </a:rPr>
              <a:t>2002</a:t>
            </a:r>
            <a:r>
              <a:rPr lang="zh-CN" altLang="en-US" sz="1400" b="1" dirty="0">
                <a:latin typeface="微软雅黑" panose="020B0503020204020204" charset="-122"/>
                <a:ea typeface="微软雅黑" panose="020B0503020204020204" charset="-122"/>
              </a:rPr>
              <a:t>：获学士学位授权 </a:t>
            </a:r>
            <a:endParaRPr lang="zh-CN" altLang="en-US" sz="1400" b="1" dirty="0">
              <a:latin typeface="微软雅黑" panose="020B0503020204020204" charset="-122"/>
              <a:ea typeface="微软雅黑" panose="020B0503020204020204" charset="-122"/>
            </a:endParaRPr>
          </a:p>
        </p:txBody>
      </p:sp>
      <p:sp>
        <p:nvSpPr>
          <p:cNvPr id="18490" name="Line 68"/>
          <p:cNvSpPr/>
          <p:nvPr/>
        </p:nvSpPr>
        <p:spPr>
          <a:xfrm>
            <a:off x="3667125" y="3173413"/>
            <a:ext cx="0" cy="215900"/>
          </a:xfrm>
          <a:prstGeom prst="line">
            <a:avLst/>
          </a:prstGeom>
          <a:ln w="19050" cap="flat" cmpd="sng">
            <a:solidFill>
              <a:schemeClr val="tx1"/>
            </a:solidFill>
            <a:prstDash val="solid"/>
            <a:round/>
            <a:headEnd type="none" w="med" len="med"/>
            <a:tailEnd type="none" w="med" len="med"/>
          </a:ln>
        </p:spPr>
      </p:sp>
      <p:sp>
        <p:nvSpPr>
          <p:cNvPr id="18491" name="Line 69"/>
          <p:cNvSpPr/>
          <p:nvPr/>
        </p:nvSpPr>
        <p:spPr>
          <a:xfrm flipH="1">
            <a:off x="857250" y="3125788"/>
            <a:ext cx="3286125" cy="0"/>
          </a:xfrm>
          <a:prstGeom prst="line">
            <a:avLst/>
          </a:prstGeom>
          <a:ln w="19050" cap="flat" cmpd="sng">
            <a:solidFill>
              <a:schemeClr val="tx1"/>
            </a:solidFill>
            <a:prstDash val="sysDot"/>
            <a:round/>
            <a:headEnd type="none" w="med" len="med"/>
            <a:tailEnd type="none" w="med" len="med"/>
          </a:ln>
        </p:spPr>
      </p:sp>
      <p:sp>
        <p:nvSpPr>
          <p:cNvPr id="18492" name="Text Box 60"/>
          <p:cNvSpPr txBox="1"/>
          <p:nvPr/>
        </p:nvSpPr>
        <p:spPr>
          <a:xfrm>
            <a:off x="779463" y="2155825"/>
            <a:ext cx="3714750" cy="931863"/>
          </a:xfrm>
          <a:prstGeom prst="rect">
            <a:avLst/>
          </a:prstGeom>
          <a:noFill/>
          <a:ln w="9525">
            <a:noFill/>
          </a:ln>
        </p:spPr>
        <p:txBody>
          <a:bodyPr anchor="t" anchorCtr="0">
            <a:spAutoFit/>
          </a:bodyPr>
          <a:p>
            <a:pPr eaLnBrk="0" hangingPunct="0">
              <a:lnSpc>
                <a:spcPct val="130000"/>
              </a:lnSpc>
              <a:buClr>
                <a:schemeClr val="hlink"/>
              </a:buClr>
              <a:buFont typeface="Wingdings" panose="05000000000000000000" pitchFamily="2" charset="2"/>
              <a:buChar char="§"/>
            </a:pPr>
            <a:r>
              <a:rPr lang="en-US" altLang="zh-CN" sz="1400" b="1" dirty="0">
                <a:latin typeface="微软雅黑" panose="020B0503020204020204" charset="-122"/>
                <a:ea typeface="微软雅黑" panose="020B0503020204020204" charset="-122"/>
              </a:rPr>
              <a:t>2006</a:t>
            </a:r>
            <a:r>
              <a:rPr lang="zh-CN" altLang="en-US" sz="1400" b="1" dirty="0">
                <a:latin typeface="微软雅黑" panose="020B0503020204020204" charset="-122"/>
                <a:ea typeface="微软雅黑" panose="020B0503020204020204" charset="-122"/>
              </a:rPr>
              <a:t>：江苏省高等学校品牌专业建设点 </a:t>
            </a:r>
            <a:endParaRPr lang="en-US" altLang="zh-CN" sz="1400" b="1" dirty="0">
              <a:latin typeface="微软雅黑" panose="020B0503020204020204" charset="-122"/>
              <a:ea typeface="微软雅黑" panose="020B0503020204020204" charset="-122"/>
            </a:endParaRPr>
          </a:p>
          <a:p>
            <a:pPr eaLnBrk="0" hangingPunct="0">
              <a:lnSpc>
                <a:spcPct val="130000"/>
              </a:lnSpc>
              <a:buClr>
                <a:schemeClr val="hlink"/>
              </a:buClr>
              <a:buFont typeface="Wingdings" panose="05000000000000000000" pitchFamily="2" charset="2"/>
              <a:buChar char="§"/>
            </a:pPr>
            <a:r>
              <a:rPr lang="en-US" altLang="zh-CN" sz="1400" b="1" dirty="0">
                <a:latin typeface="微软雅黑" panose="020B0503020204020204" charset="-122"/>
                <a:ea typeface="微软雅黑" panose="020B0503020204020204" charset="-122"/>
              </a:rPr>
              <a:t>2007</a:t>
            </a:r>
            <a:r>
              <a:rPr lang="zh-CN" altLang="en-US" sz="1400" b="1" dirty="0">
                <a:latin typeface="微软雅黑" panose="020B0503020204020204" charset="-122"/>
                <a:ea typeface="微软雅黑" panose="020B0503020204020204" charset="-122"/>
              </a:rPr>
              <a:t>：国家第二批特色专业建设点</a:t>
            </a:r>
            <a:endParaRPr lang="en-US" altLang="zh-CN" sz="1400" b="1" dirty="0">
              <a:latin typeface="微软雅黑" panose="020B0503020204020204" charset="-122"/>
              <a:ea typeface="微软雅黑" panose="020B0503020204020204" charset="-122"/>
            </a:endParaRPr>
          </a:p>
          <a:p>
            <a:pPr eaLnBrk="0" hangingPunct="0">
              <a:lnSpc>
                <a:spcPct val="130000"/>
              </a:lnSpc>
              <a:buClr>
                <a:schemeClr val="hlink"/>
              </a:buClr>
              <a:buFont typeface="Wingdings" panose="05000000000000000000" pitchFamily="2" charset="2"/>
              <a:buChar char="§"/>
            </a:pPr>
            <a:r>
              <a:rPr lang="en-US" altLang="zh-CN" sz="1400" b="1" dirty="0">
                <a:latin typeface="微软雅黑" panose="020B0503020204020204" charset="-122"/>
                <a:ea typeface="微软雅黑" panose="020B0503020204020204" charset="-122"/>
              </a:rPr>
              <a:t>2009</a:t>
            </a:r>
            <a:r>
              <a:rPr lang="zh-CN" altLang="en-US" sz="1400" b="1" dirty="0">
                <a:latin typeface="微软雅黑" panose="020B0503020204020204" charset="-122"/>
                <a:ea typeface="微软雅黑" panose="020B0503020204020204" charset="-122"/>
              </a:rPr>
              <a:t>：江苏省品牌专业</a:t>
            </a:r>
            <a:endParaRPr lang="zh-CN" altLang="en-US" sz="1400" b="1" dirty="0">
              <a:latin typeface="微软雅黑" panose="020B0503020204020204" charset="-122"/>
              <a:ea typeface="微软雅黑" panose="020B0503020204020204" charset="-122"/>
            </a:endParaRPr>
          </a:p>
        </p:txBody>
      </p:sp>
      <p:sp>
        <p:nvSpPr>
          <p:cNvPr id="18493" name="Line 58"/>
          <p:cNvSpPr/>
          <p:nvPr/>
        </p:nvSpPr>
        <p:spPr>
          <a:xfrm>
            <a:off x="5643563" y="4456113"/>
            <a:ext cx="0" cy="285750"/>
          </a:xfrm>
          <a:prstGeom prst="line">
            <a:avLst/>
          </a:prstGeom>
          <a:ln w="19050" cap="flat" cmpd="sng">
            <a:solidFill>
              <a:schemeClr val="tx1"/>
            </a:solidFill>
            <a:prstDash val="solid"/>
            <a:round/>
            <a:headEnd type="none" w="med" len="med"/>
            <a:tailEnd type="none" w="med" len="med"/>
          </a:ln>
        </p:spPr>
      </p:sp>
      <p:sp>
        <p:nvSpPr>
          <p:cNvPr id="18494" name="Line 59"/>
          <p:cNvSpPr/>
          <p:nvPr/>
        </p:nvSpPr>
        <p:spPr>
          <a:xfrm flipH="1">
            <a:off x="3500438" y="4741863"/>
            <a:ext cx="4929187" cy="0"/>
          </a:xfrm>
          <a:prstGeom prst="line">
            <a:avLst/>
          </a:prstGeom>
          <a:ln w="19050" cap="flat" cmpd="sng">
            <a:solidFill>
              <a:schemeClr val="tx1"/>
            </a:solidFill>
            <a:prstDash val="sysDot"/>
            <a:round/>
            <a:headEnd type="none" w="med" len="med"/>
            <a:tailEnd type="none" w="med" len="med"/>
          </a:ln>
        </p:spPr>
      </p:sp>
      <p:sp>
        <p:nvSpPr>
          <p:cNvPr id="68" name="Arc 80"/>
          <p:cNvSpPr/>
          <p:nvPr/>
        </p:nvSpPr>
        <p:spPr bwMode="gray">
          <a:xfrm rot="5400000">
            <a:off x="7579519" y="3663156"/>
            <a:ext cx="635000" cy="1220788"/>
          </a:xfrm>
          <a:custGeom>
            <a:avLst/>
            <a:gdLst>
              <a:gd name="G0" fmla="+- 1194 0 0"/>
              <a:gd name="G1" fmla="+- 21600 0 0"/>
              <a:gd name="G2" fmla="+- 21600 0 0"/>
              <a:gd name="T0" fmla="*/ 750 w 22794"/>
              <a:gd name="T1" fmla="*/ 5 h 43200"/>
              <a:gd name="T2" fmla="*/ 0 w 22794"/>
              <a:gd name="T3" fmla="*/ 43167 h 43200"/>
              <a:gd name="T4" fmla="*/ 1194 w 22794"/>
              <a:gd name="T5" fmla="*/ 21600 h 43200"/>
            </a:gdLst>
            <a:ahLst/>
            <a:cxnLst>
              <a:cxn ang="0">
                <a:pos x="T0" y="T1"/>
              </a:cxn>
              <a:cxn ang="0">
                <a:pos x="T2" y="T3"/>
              </a:cxn>
              <a:cxn ang="0">
                <a:pos x="T4" y="T5"/>
              </a:cxn>
            </a:cxnLst>
            <a:rect l="0" t="0" r="r" b="b"/>
            <a:pathLst>
              <a:path w="22794" h="43200" fill="none"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path>
              <a:path w="22794" h="43200" stroke="0"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lnTo>
                  <a:pt x="1194" y="21600"/>
                </a:lnTo>
                <a:close/>
              </a:path>
            </a:pathLst>
          </a:custGeom>
          <a:noFill/>
          <a:ln w="76200">
            <a:solidFill>
              <a:srgbClr val="656591"/>
            </a:solidFill>
            <a:round/>
          </a:ln>
          <a:effectLst>
            <a:outerShdw dist="35921" dir="2700000" algn="ctr" rotWithShape="0">
              <a:schemeClr val="bg2">
                <a:alpha val="50000"/>
              </a:schemeClr>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200" b="1" i="0" u="none" strike="noStrike" kern="1200" cap="none" spc="0" normalizeH="0" baseline="0" noProof="0">
              <a:ln>
                <a:noFill/>
              </a:ln>
              <a:solidFill>
                <a:schemeClr val="tx1"/>
              </a:solidFill>
              <a:effectLst/>
              <a:uLnTx/>
              <a:uFillTx/>
              <a:latin typeface="微软雅黑" panose="020B0503020204020204" charset="-122"/>
              <a:ea typeface="微软雅黑" panose="020B0503020204020204" charset="-122"/>
              <a:cs typeface="+mn-cs"/>
            </a:endParaRPr>
          </a:p>
        </p:txBody>
      </p:sp>
      <p:grpSp>
        <p:nvGrpSpPr>
          <p:cNvPr id="18496" name="Group 30"/>
          <p:cNvGrpSpPr/>
          <p:nvPr/>
        </p:nvGrpSpPr>
        <p:grpSpPr>
          <a:xfrm>
            <a:off x="7388225" y="3455988"/>
            <a:ext cx="1041400" cy="1050925"/>
            <a:chOff x="3149" y="2079"/>
            <a:chExt cx="656" cy="662"/>
          </a:xfrm>
        </p:grpSpPr>
        <p:pic>
          <p:nvPicPr>
            <p:cNvPr id="18497" name="Picture 31" descr="circuler_1"/>
            <p:cNvPicPr>
              <a:picLocks noChangeAspect="1"/>
            </p:cNvPicPr>
            <p:nvPr/>
          </p:nvPicPr>
          <p:blipFill>
            <a:blip r:embed="rId2"/>
            <a:stretch>
              <a:fillRect/>
            </a:stretch>
          </p:blipFill>
          <p:spPr>
            <a:xfrm>
              <a:off x="3149" y="2079"/>
              <a:ext cx="656" cy="661"/>
            </a:xfrm>
            <a:prstGeom prst="rect">
              <a:avLst/>
            </a:prstGeom>
            <a:noFill/>
            <a:ln w="9525">
              <a:noFill/>
            </a:ln>
          </p:spPr>
        </p:pic>
        <p:sp>
          <p:nvSpPr>
            <p:cNvPr id="71" name="Oval 32"/>
            <p:cNvSpPr>
              <a:spLocks noChangeArrowheads="1"/>
            </p:cNvSpPr>
            <p:nvPr/>
          </p:nvSpPr>
          <p:spPr bwMode="gray">
            <a:xfrm>
              <a:off x="3149" y="2079"/>
              <a:ext cx="652" cy="662"/>
            </a:xfrm>
            <a:prstGeom prst="ellipse">
              <a:avLst/>
            </a:prstGeom>
            <a:gradFill rotWithShape="1">
              <a:gsLst>
                <a:gs pos="0">
                  <a:schemeClr val="folHlink"/>
                </a:gs>
                <a:gs pos="50000">
                  <a:schemeClr val="folHlink">
                    <a:gamma/>
                    <a:tint val="22353"/>
                    <a:invGamma/>
                  </a:schemeClr>
                </a:gs>
                <a:gs pos="100000">
                  <a:schemeClr val="folHlink"/>
                </a:gs>
              </a:gsLst>
              <a:lin ang="5400000" scaled="1"/>
            </a:gradFill>
            <a:ln w="9525" algn="ctr">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3200" b="1" i="0" u="none" strike="noStrike" kern="1200" cap="none" spc="0" normalizeH="0" baseline="0" noProof="0">
                <a:ln>
                  <a:noFill/>
                </a:ln>
                <a:solidFill>
                  <a:schemeClr val="tx1"/>
                </a:solidFill>
                <a:effectLst/>
                <a:uLnTx/>
                <a:uFillTx/>
                <a:latin typeface="微软雅黑" panose="020B0503020204020204" charset="-122"/>
                <a:ea typeface="微软雅黑" panose="020B0503020204020204" charset="-122"/>
                <a:cs typeface="+mn-cs"/>
              </a:endParaRPr>
            </a:p>
          </p:txBody>
        </p:sp>
        <p:grpSp>
          <p:nvGrpSpPr>
            <p:cNvPr id="18499" name="Group 33"/>
            <p:cNvGrpSpPr/>
            <p:nvPr/>
          </p:nvGrpSpPr>
          <p:grpSpPr>
            <a:xfrm>
              <a:off x="3174" y="2592"/>
              <a:ext cx="563" cy="110"/>
              <a:chOff x="3710" y="1872"/>
              <a:chExt cx="821" cy="156"/>
            </a:xfrm>
          </p:grpSpPr>
          <p:grpSp>
            <p:nvGrpSpPr>
              <p:cNvPr id="18500" name="Group 34"/>
              <p:cNvGrpSpPr/>
              <p:nvPr/>
            </p:nvGrpSpPr>
            <p:grpSpPr>
              <a:xfrm rot="-1297425" flipH="1" flipV="1">
                <a:off x="3850" y="1872"/>
                <a:ext cx="681" cy="150"/>
                <a:chOff x="1565" y="2568"/>
                <a:chExt cx="1118" cy="279"/>
              </a:xfrm>
            </p:grpSpPr>
            <p:sp>
              <p:nvSpPr>
                <p:cNvPr id="18501" name="AutoShape 35"/>
                <p:cNvSpPr/>
                <p:nvPr/>
              </p:nvSpPr>
              <p:spPr>
                <a:xfrm rot="5263130">
                  <a:off x="1847" y="2261"/>
                  <a:ext cx="227" cy="816"/>
                </a:xfrm>
                <a:prstGeom prst="moon">
                  <a:avLst>
                    <a:gd name="adj" fmla="val 49773"/>
                  </a:avLst>
                </a:prstGeom>
                <a:solidFill>
                  <a:srgbClr val="FFFFFF">
                    <a:alpha val="3922"/>
                  </a:srgbClr>
                </a:solidFill>
                <a:ln w="9525">
                  <a:noFill/>
                </a:ln>
              </p:spPr>
              <p:txBody>
                <a:bodyPr wrap="none" anchor="ctr" anchorCtr="0"/>
                <a:p>
                  <a:endParaRPr lang="zh-CN" altLang="en-US" b="1" dirty="0">
                    <a:latin typeface="微软雅黑" panose="020B0503020204020204" charset="-122"/>
                    <a:ea typeface="微软雅黑" panose="020B0503020204020204" charset="-122"/>
                  </a:endParaRPr>
                </a:p>
              </p:txBody>
            </p:sp>
            <p:sp>
              <p:nvSpPr>
                <p:cNvPr id="18502" name="AutoShape 36"/>
                <p:cNvSpPr/>
                <p:nvPr/>
              </p:nvSpPr>
              <p:spPr>
                <a:xfrm rot="6078281">
                  <a:off x="1983" y="2261"/>
                  <a:ext cx="227" cy="816"/>
                </a:xfrm>
                <a:prstGeom prst="moon">
                  <a:avLst>
                    <a:gd name="adj" fmla="val 49773"/>
                  </a:avLst>
                </a:prstGeom>
                <a:solidFill>
                  <a:srgbClr val="FFFFFF">
                    <a:alpha val="3922"/>
                  </a:srgbClr>
                </a:solidFill>
                <a:ln w="9525">
                  <a:noFill/>
                </a:ln>
              </p:spPr>
              <p:txBody>
                <a:bodyPr wrap="none" anchor="ctr" anchorCtr="0"/>
                <a:p>
                  <a:endParaRPr lang="zh-CN" altLang="en-US" b="1" dirty="0">
                    <a:latin typeface="微软雅黑" panose="020B0503020204020204" charset="-122"/>
                    <a:ea typeface="微软雅黑" panose="020B0503020204020204" charset="-122"/>
                  </a:endParaRPr>
                </a:p>
              </p:txBody>
            </p:sp>
            <p:sp>
              <p:nvSpPr>
                <p:cNvPr id="18503" name="AutoShape 37"/>
                <p:cNvSpPr/>
                <p:nvPr/>
              </p:nvSpPr>
              <p:spPr>
                <a:xfrm rot="6373927">
                  <a:off x="2059" y="2283"/>
                  <a:ext cx="227" cy="816"/>
                </a:xfrm>
                <a:prstGeom prst="moon">
                  <a:avLst>
                    <a:gd name="adj" fmla="val 49773"/>
                  </a:avLst>
                </a:prstGeom>
                <a:solidFill>
                  <a:srgbClr val="FFFFFF">
                    <a:alpha val="3922"/>
                  </a:srgbClr>
                </a:solidFill>
                <a:ln w="9525">
                  <a:noFill/>
                </a:ln>
              </p:spPr>
              <p:txBody>
                <a:bodyPr wrap="none" anchor="ctr" anchorCtr="0"/>
                <a:p>
                  <a:endParaRPr lang="zh-CN" altLang="en-US" b="1" dirty="0">
                    <a:latin typeface="微软雅黑" panose="020B0503020204020204" charset="-122"/>
                    <a:ea typeface="微软雅黑" panose="020B0503020204020204" charset="-122"/>
                  </a:endParaRPr>
                </a:p>
              </p:txBody>
            </p:sp>
            <p:sp>
              <p:nvSpPr>
                <p:cNvPr id="18504" name="AutoShape 38"/>
                <p:cNvSpPr/>
                <p:nvPr/>
              </p:nvSpPr>
              <p:spPr>
                <a:xfrm rot="6906312">
                  <a:off x="2149" y="2313"/>
                  <a:ext cx="227" cy="816"/>
                </a:xfrm>
                <a:prstGeom prst="moon">
                  <a:avLst>
                    <a:gd name="adj" fmla="val 49773"/>
                  </a:avLst>
                </a:prstGeom>
                <a:solidFill>
                  <a:srgbClr val="FFFFFF">
                    <a:alpha val="3922"/>
                  </a:srgbClr>
                </a:solidFill>
                <a:ln w="9525">
                  <a:noFill/>
                </a:ln>
              </p:spPr>
              <p:txBody>
                <a:bodyPr wrap="none" anchor="ctr" anchorCtr="0"/>
                <a:p>
                  <a:endParaRPr lang="zh-CN" altLang="en-US" b="1" dirty="0">
                    <a:latin typeface="微软雅黑" panose="020B0503020204020204" charset="-122"/>
                    <a:ea typeface="微软雅黑" panose="020B0503020204020204" charset="-122"/>
                  </a:endParaRPr>
                </a:p>
              </p:txBody>
            </p:sp>
          </p:grpSp>
          <p:grpSp>
            <p:nvGrpSpPr>
              <p:cNvPr id="18505" name="Group 39"/>
              <p:cNvGrpSpPr/>
              <p:nvPr/>
            </p:nvGrpSpPr>
            <p:grpSpPr>
              <a:xfrm rot="56115" flipH="1" flipV="1">
                <a:off x="3710" y="1878"/>
                <a:ext cx="681" cy="150"/>
                <a:chOff x="1565" y="2568"/>
                <a:chExt cx="1118" cy="279"/>
              </a:xfrm>
            </p:grpSpPr>
            <p:sp>
              <p:nvSpPr>
                <p:cNvPr id="18506" name="AutoShape 40"/>
                <p:cNvSpPr/>
                <p:nvPr/>
              </p:nvSpPr>
              <p:spPr>
                <a:xfrm rot="5263130">
                  <a:off x="1847" y="2261"/>
                  <a:ext cx="227" cy="816"/>
                </a:xfrm>
                <a:prstGeom prst="moon">
                  <a:avLst>
                    <a:gd name="adj" fmla="val 49773"/>
                  </a:avLst>
                </a:prstGeom>
                <a:solidFill>
                  <a:srgbClr val="FFFFFF">
                    <a:alpha val="3922"/>
                  </a:srgbClr>
                </a:solidFill>
                <a:ln w="9525">
                  <a:noFill/>
                </a:ln>
              </p:spPr>
              <p:txBody>
                <a:bodyPr wrap="none" anchor="ctr" anchorCtr="0"/>
                <a:p>
                  <a:endParaRPr lang="zh-CN" altLang="en-US" b="1" dirty="0">
                    <a:latin typeface="微软雅黑" panose="020B0503020204020204" charset="-122"/>
                    <a:ea typeface="微软雅黑" panose="020B0503020204020204" charset="-122"/>
                  </a:endParaRPr>
                </a:p>
              </p:txBody>
            </p:sp>
            <p:sp>
              <p:nvSpPr>
                <p:cNvPr id="18507" name="AutoShape 41"/>
                <p:cNvSpPr/>
                <p:nvPr/>
              </p:nvSpPr>
              <p:spPr>
                <a:xfrm rot="6078281">
                  <a:off x="1983" y="2261"/>
                  <a:ext cx="227" cy="816"/>
                </a:xfrm>
                <a:prstGeom prst="moon">
                  <a:avLst>
                    <a:gd name="adj" fmla="val 49773"/>
                  </a:avLst>
                </a:prstGeom>
                <a:solidFill>
                  <a:srgbClr val="FFFFFF">
                    <a:alpha val="3922"/>
                  </a:srgbClr>
                </a:solidFill>
                <a:ln w="9525">
                  <a:noFill/>
                </a:ln>
              </p:spPr>
              <p:txBody>
                <a:bodyPr wrap="none" anchor="ctr" anchorCtr="0"/>
                <a:p>
                  <a:endParaRPr lang="zh-CN" altLang="en-US" b="1" dirty="0">
                    <a:latin typeface="微软雅黑" panose="020B0503020204020204" charset="-122"/>
                    <a:ea typeface="微软雅黑" panose="020B0503020204020204" charset="-122"/>
                  </a:endParaRPr>
                </a:p>
              </p:txBody>
            </p:sp>
            <p:sp>
              <p:nvSpPr>
                <p:cNvPr id="18508" name="AutoShape 42"/>
                <p:cNvSpPr/>
                <p:nvPr/>
              </p:nvSpPr>
              <p:spPr>
                <a:xfrm rot="6373927">
                  <a:off x="2059" y="2283"/>
                  <a:ext cx="227" cy="816"/>
                </a:xfrm>
                <a:prstGeom prst="moon">
                  <a:avLst>
                    <a:gd name="adj" fmla="val 49773"/>
                  </a:avLst>
                </a:prstGeom>
                <a:solidFill>
                  <a:srgbClr val="FFFFFF">
                    <a:alpha val="3922"/>
                  </a:srgbClr>
                </a:solidFill>
                <a:ln w="9525">
                  <a:noFill/>
                </a:ln>
              </p:spPr>
              <p:txBody>
                <a:bodyPr wrap="none" anchor="ctr" anchorCtr="0"/>
                <a:p>
                  <a:endParaRPr lang="zh-CN" altLang="en-US" b="1" dirty="0">
                    <a:latin typeface="微软雅黑" panose="020B0503020204020204" charset="-122"/>
                    <a:ea typeface="微软雅黑" panose="020B0503020204020204" charset="-122"/>
                  </a:endParaRPr>
                </a:p>
              </p:txBody>
            </p:sp>
            <p:sp>
              <p:nvSpPr>
                <p:cNvPr id="18509" name="AutoShape 43"/>
                <p:cNvSpPr/>
                <p:nvPr/>
              </p:nvSpPr>
              <p:spPr>
                <a:xfrm rot="6906312">
                  <a:off x="2149" y="2313"/>
                  <a:ext cx="227" cy="816"/>
                </a:xfrm>
                <a:prstGeom prst="moon">
                  <a:avLst>
                    <a:gd name="adj" fmla="val 49773"/>
                  </a:avLst>
                </a:prstGeom>
                <a:solidFill>
                  <a:srgbClr val="FFFFFF">
                    <a:alpha val="3922"/>
                  </a:srgbClr>
                </a:solidFill>
                <a:ln w="9525">
                  <a:noFill/>
                </a:ln>
              </p:spPr>
              <p:txBody>
                <a:bodyPr wrap="none" anchor="ctr" anchorCtr="0"/>
                <a:p>
                  <a:endParaRPr lang="zh-CN" altLang="en-US" b="1" dirty="0">
                    <a:latin typeface="微软雅黑" panose="020B0503020204020204" charset="-122"/>
                    <a:ea typeface="微软雅黑" panose="020B0503020204020204" charset="-122"/>
                  </a:endParaRPr>
                </a:p>
              </p:txBody>
            </p:sp>
          </p:grpSp>
        </p:grpSp>
      </p:grpSp>
      <p:sp>
        <p:nvSpPr>
          <p:cNvPr id="18510" name="Text Box 64"/>
          <p:cNvSpPr txBox="1"/>
          <p:nvPr/>
        </p:nvSpPr>
        <p:spPr>
          <a:xfrm>
            <a:off x="7415213" y="3600450"/>
            <a:ext cx="1044575" cy="630238"/>
          </a:xfrm>
          <a:prstGeom prst="rect">
            <a:avLst/>
          </a:prstGeom>
          <a:noFill/>
          <a:ln w="9525">
            <a:noFill/>
          </a:ln>
        </p:spPr>
        <p:txBody>
          <a:bodyPr anchor="t" anchorCtr="0">
            <a:spAutoFit/>
          </a:bodyPr>
          <a:p>
            <a:pPr marL="120650" indent="-120650" algn="ctr">
              <a:spcBef>
                <a:spcPct val="50000"/>
              </a:spcBef>
            </a:pPr>
            <a:r>
              <a:rPr lang="en-US" altLang="zh-CN" sz="1400" b="1" dirty="0">
                <a:solidFill>
                  <a:srgbClr val="1C1C1C"/>
                </a:solidFill>
                <a:latin typeface="微软雅黑" panose="020B0503020204020204" charset="-122"/>
                <a:ea typeface="微软雅黑" panose="020B0503020204020204" charset="-122"/>
              </a:rPr>
              <a:t>2013</a:t>
            </a:r>
            <a:endParaRPr lang="en-US" altLang="zh-CN" sz="1400" b="1" dirty="0">
              <a:solidFill>
                <a:srgbClr val="1C1C1C"/>
              </a:solidFill>
              <a:latin typeface="微软雅黑" panose="020B0503020204020204" charset="-122"/>
              <a:ea typeface="微软雅黑" panose="020B0503020204020204" charset="-122"/>
            </a:endParaRPr>
          </a:p>
          <a:p>
            <a:pPr marL="120650" indent="-120650" algn="ctr">
              <a:spcBef>
                <a:spcPct val="50000"/>
              </a:spcBef>
            </a:pPr>
            <a:r>
              <a:rPr lang="en-US" altLang="zh-CN" sz="1400" b="1" dirty="0">
                <a:solidFill>
                  <a:srgbClr val="1C1C1C"/>
                </a:solidFill>
                <a:latin typeface="微软雅黑" panose="020B0503020204020204" charset="-122"/>
                <a:ea typeface="微软雅黑" panose="020B0503020204020204" charset="-122"/>
              </a:rPr>
              <a:t>2016</a:t>
            </a:r>
            <a:endParaRPr lang="en-US" altLang="zh-CN" sz="1400" b="1" dirty="0">
              <a:solidFill>
                <a:srgbClr val="1C1C1C"/>
              </a:solidFill>
              <a:latin typeface="微软雅黑" panose="020B0503020204020204" charset="-122"/>
              <a:ea typeface="微软雅黑" panose="020B0503020204020204" charset="-122"/>
            </a:endParaRPr>
          </a:p>
        </p:txBody>
      </p:sp>
      <p:sp>
        <p:nvSpPr>
          <p:cNvPr id="18511" name="Text Box 63"/>
          <p:cNvSpPr txBox="1"/>
          <p:nvPr/>
        </p:nvSpPr>
        <p:spPr>
          <a:xfrm>
            <a:off x="5143500" y="3527425"/>
            <a:ext cx="1044575" cy="631825"/>
          </a:xfrm>
          <a:prstGeom prst="rect">
            <a:avLst/>
          </a:prstGeom>
          <a:noFill/>
          <a:ln w="9525">
            <a:noFill/>
          </a:ln>
        </p:spPr>
        <p:txBody>
          <a:bodyPr anchor="t" anchorCtr="0">
            <a:spAutoFit/>
          </a:bodyPr>
          <a:p>
            <a:pPr marL="120650" indent="-120650" algn="ctr">
              <a:spcBef>
                <a:spcPct val="50000"/>
              </a:spcBef>
            </a:pPr>
            <a:r>
              <a:rPr lang="en-US" altLang="zh-CN" sz="1400" b="1" dirty="0">
                <a:solidFill>
                  <a:srgbClr val="1C1C1C"/>
                </a:solidFill>
                <a:latin typeface="微软雅黑" panose="020B0503020204020204" charset="-122"/>
                <a:ea typeface="微软雅黑" panose="020B0503020204020204" charset="-122"/>
              </a:rPr>
              <a:t>2011</a:t>
            </a:r>
            <a:endParaRPr lang="en-US" altLang="zh-CN" sz="1400" b="1" dirty="0">
              <a:solidFill>
                <a:srgbClr val="1C1C1C"/>
              </a:solidFill>
              <a:latin typeface="微软雅黑" panose="020B0503020204020204" charset="-122"/>
              <a:ea typeface="微软雅黑" panose="020B0503020204020204" charset="-122"/>
            </a:endParaRPr>
          </a:p>
          <a:p>
            <a:pPr marL="120650" indent="-120650" algn="ctr">
              <a:spcBef>
                <a:spcPct val="50000"/>
              </a:spcBef>
            </a:pPr>
            <a:r>
              <a:rPr lang="en-US" altLang="zh-CN" sz="1400" b="1" dirty="0">
                <a:solidFill>
                  <a:srgbClr val="1C1C1C"/>
                </a:solidFill>
                <a:latin typeface="微软雅黑" panose="020B0503020204020204" charset="-122"/>
                <a:ea typeface="微软雅黑" panose="020B0503020204020204" charset="-122"/>
              </a:rPr>
              <a:t>2013</a:t>
            </a:r>
            <a:endParaRPr lang="en-US" altLang="zh-CN" sz="1400" b="1" dirty="0">
              <a:solidFill>
                <a:srgbClr val="1C1C1C"/>
              </a:solidFill>
              <a:latin typeface="微软雅黑" panose="020B0503020204020204" charset="-122"/>
              <a:ea typeface="微软雅黑" panose="020B0503020204020204" charset="-122"/>
            </a:endParaRPr>
          </a:p>
        </p:txBody>
      </p:sp>
      <p:sp>
        <p:nvSpPr>
          <p:cNvPr id="18512" name="Line 58"/>
          <p:cNvSpPr/>
          <p:nvPr/>
        </p:nvSpPr>
        <p:spPr>
          <a:xfrm>
            <a:off x="7886700" y="3141663"/>
            <a:ext cx="0" cy="285750"/>
          </a:xfrm>
          <a:prstGeom prst="line">
            <a:avLst/>
          </a:prstGeom>
          <a:ln w="19050" cap="flat" cmpd="sng">
            <a:solidFill>
              <a:schemeClr val="tx1"/>
            </a:solidFill>
            <a:prstDash val="solid"/>
            <a:round/>
            <a:headEnd type="none" w="med" len="med"/>
            <a:tailEnd type="none" w="med" len="med"/>
          </a:ln>
        </p:spPr>
      </p:sp>
      <p:sp>
        <p:nvSpPr>
          <p:cNvPr id="18513" name="Text Box 60"/>
          <p:cNvSpPr txBox="1"/>
          <p:nvPr/>
        </p:nvSpPr>
        <p:spPr>
          <a:xfrm>
            <a:off x="4768850" y="2155825"/>
            <a:ext cx="4321175" cy="930275"/>
          </a:xfrm>
          <a:prstGeom prst="rect">
            <a:avLst/>
          </a:prstGeom>
          <a:noFill/>
          <a:ln w="9525">
            <a:noFill/>
          </a:ln>
        </p:spPr>
        <p:txBody>
          <a:bodyPr anchor="t" anchorCtr="0">
            <a:spAutoFit/>
          </a:bodyPr>
          <a:p>
            <a:pPr eaLnBrk="0" hangingPunct="0">
              <a:lnSpc>
                <a:spcPct val="130000"/>
              </a:lnSpc>
              <a:buClr>
                <a:schemeClr val="hlink"/>
              </a:buClr>
              <a:buFont typeface="Wingdings" panose="05000000000000000000" pitchFamily="2" charset="2"/>
              <a:buChar char="§"/>
            </a:pPr>
            <a:r>
              <a:rPr lang="en-US" altLang="zh-CN" sz="1400" b="1" dirty="0">
                <a:latin typeface="微软雅黑" panose="020B0503020204020204" charset="-122"/>
                <a:ea typeface="微软雅黑" panose="020B0503020204020204" charset="-122"/>
              </a:rPr>
              <a:t>2015</a:t>
            </a:r>
            <a:r>
              <a:rPr lang="zh-CN" altLang="en-US" sz="1400" b="1" dirty="0">
                <a:latin typeface="微软雅黑" panose="020B0503020204020204" charset="-122"/>
                <a:ea typeface="微软雅黑" panose="020B0503020204020204" charset="-122"/>
              </a:rPr>
              <a:t>：江苏省品牌专业一期工程</a:t>
            </a:r>
            <a:endParaRPr lang="en-US" altLang="zh-CN" sz="1400" b="1" dirty="0">
              <a:latin typeface="微软雅黑" panose="020B0503020204020204" charset="-122"/>
              <a:ea typeface="微软雅黑" panose="020B0503020204020204" charset="-122"/>
            </a:endParaRPr>
          </a:p>
          <a:p>
            <a:pPr eaLnBrk="0" hangingPunct="0">
              <a:lnSpc>
                <a:spcPct val="130000"/>
              </a:lnSpc>
              <a:buClr>
                <a:schemeClr val="hlink"/>
              </a:buClr>
              <a:buFont typeface="Wingdings" panose="05000000000000000000" pitchFamily="2" charset="2"/>
              <a:buChar char="§"/>
            </a:pPr>
            <a:r>
              <a:rPr lang="en-US" altLang="zh-CN" sz="1400" b="1" dirty="0">
                <a:latin typeface="微软雅黑" panose="020B0503020204020204" charset="-122"/>
                <a:ea typeface="微软雅黑" panose="020B0503020204020204" charset="-122"/>
              </a:rPr>
              <a:t>2016</a:t>
            </a:r>
            <a:r>
              <a:rPr lang="zh-CN" altLang="en-US" sz="1400" b="1" dirty="0">
                <a:latin typeface="微软雅黑" panose="020B0503020204020204" charset="-122"/>
                <a:ea typeface="微软雅黑" panose="020B0503020204020204" charset="-122"/>
              </a:rPr>
              <a:t>：第二次工程教育专业认证（有效期</a:t>
            </a:r>
            <a:r>
              <a:rPr lang="en-US" altLang="zh-CN" sz="1400" b="1" dirty="0">
                <a:latin typeface="微软雅黑" panose="020B0503020204020204" charset="-122"/>
                <a:ea typeface="微软雅黑" panose="020B0503020204020204" charset="-122"/>
              </a:rPr>
              <a:t>6</a:t>
            </a:r>
            <a:r>
              <a:rPr lang="zh-CN" altLang="en-US" sz="1400" b="1" dirty="0">
                <a:latin typeface="微软雅黑" panose="020B0503020204020204" charset="-122"/>
                <a:ea typeface="微软雅黑" panose="020B0503020204020204" charset="-122"/>
              </a:rPr>
              <a:t>年）</a:t>
            </a:r>
            <a:endParaRPr lang="zh-CN" altLang="en-US" sz="1400" b="1" dirty="0">
              <a:latin typeface="微软雅黑" panose="020B0503020204020204" charset="-122"/>
              <a:ea typeface="微软雅黑" panose="020B0503020204020204" charset="-122"/>
            </a:endParaRPr>
          </a:p>
          <a:p>
            <a:pPr eaLnBrk="0" hangingPunct="0">
              <a:lnSpc>
                <a:spcPct val="130000"/>
              </a:lnSpc>
              <a:buClr>
                <a:schemeClr val="hlink"/>
              </a:buClr>
              <a:buFont typeface="Wingdings" panose="05000000000000000000" pitchFamily="2" charset="2"/>
              <a:buChar char="§"/>
            </a:pPr>
            <a:r>
              <a:rPr lang="en-US" altLang="zh-CN" sz="1400" b="1" dirty="0">
                <a:latin typeface="微软雅黑" panose="020B0503020204020204" charset="-122"/>
                <a:ea typeface="微软雅黑" panose="020B0503020204020204" charset="-122"/>
              </a:rPr>
              <a:t>2017</a:t>
            </a:r>
            <a:r>
              <a:rPr lang="zh-CN" altLang="en-US" sz="1400" b="1" dirty="0">
                <a:latin typeface="微软雅黑" panose="020B0503020204020204" charset="-122"/>
                <a:ea typeface="微软雅黑" panose="020B0503020204020204" charset="-122"/>
              </a:rPr>
              <a:t>：</a:t>
            </a:r>
            <a:r>
              <a:rPr lang="zh-CN" altLang="en-US" sz="1400" b="1" dirty="0">
                <a:solidFill>
                  <a:srgbClr val="FF0000"/>
                </a:solidFill>
                <a:latin typeface="微软雅黑" panose="020B0503020204020204" charset="-122"/>
                <a:ea typeface="微软雅黑" panose="020B0503020204020204" charset="-122"/>
              </a:rPr>
              <a:t>双一流学科</a:t>
            </a:r>
            <a:endParaRPr lang="zh-CN" altLang="en-US" sz="1400" b="1" dirty="0">
              <a:solidFill>
                <a:srgbClr val="FF0000"/>
              </a:solidFill>
              <a:latin typeface="微软雅黑" panose="020B0503020204020204" charset="-122"/>
              <a:ea typeface="微软雅黑" panose="020B0503020204020204" charset="-122"/>
            </a:endParaRPr>
          </a:p>
        </p:txBody>
      </p:sp>
      <p:sp>
        <p:nvSpPr>
          <p:cNvPr id="18514" name="Line 72"/>
          <p:cNvSpPr/>
          <p:nvPr/>
        </p:nvSpPr>
        <p:spPr>
          <a:xfrm flipH="1" flipV="1">
            <a:off x="5000625" y="3098800"/>
            <a:ext cx="3857625" cy="0"/>
          </a:xfrm>
          <a:prstGeom prst="line">
            <a:avLst/>
          </a:prstGeom>
          <a:ln w="19050" cap="flat" cmpd="sng">
            <a:solidFill>
              <a:schemeClr val="tx1"/>
            </a:solidFill>
            <a:prstDash val="sysDot"/>
            <a:round/>
            <a:headEnd type="none" w="med" len="med"/>
            <a:tailEnd type="none" w="med" len="med"/>
          </a:ln>
        </p:spPr>
      </p:sp>
      <p:sp>
        <p:nvSpPr>
          <p:cNvPr id="88" name="Text Box 60"/>
          <p:cNvSpPr txBox="1">
            <a:spLocks noChangeArrowheads="1"/>
          </p:cNvSpPr>
          <p:nvPr/>
        </p:nvSpPr>
        <p:spPr bwMode="gray">
          <a:xfrm>
            <a:off x="3429000" y="4745038"/>
            <a:ext cx="5357813" cy="1492250"/>
          </a:xfrm>
          <a:prstGeom prst="rect">
            <a:avLst/>
          </a:prstGeom>
          <a:noFill/>
          <a:ln w="9525" algn="ctr">
            <a:noFill/>
            <a:miter lim="800000"/>
          </a:ln>
          <a:effectLst/>
        </p:spPr>
        <p:txBody>
          <a:bodyPr>
            <a:spAutoFit/>
          </a:bodyPr>
          <a:lstStyle/>
          <a:p>
            <a:pPr marR="0" defTabSz="914400" eaLnBrk="0" hangingPunct="0">
              <a:lnSpc>
                <a:spcPct val="130000"/>
              </a:lnSpc>
              <a:buClr>
                <a:schemeClr val="hlink"/>
              </a:buClr>
              <a:buSzTx/>
              <a:buFont typeface="Wingdings" panose="05000000000000000000" pitchFamily="2" charset="2"/>
              <a:buChar char="§"/>
              <a:defRPr/>
            </a:pPr>
            <a:r>
              <a:rPr kumimoji="0" lang="en-US" altLang="zh-CN" sz="1400" b="1" kern="1200" cap="none" spc="0" normalizeH="0" baseline="0" noProof="0" dirty="0">
                <a:latin typeface="微软雅黑" panose="020B0503020204020204" charset="-122"/>
                <a:ea typeface="微软雅黑" panose="020B0503020204020204" charset="-122"/>
                <a:cs typeface="+mn-cs"/>
              </a:rPr>
              <a:t>2012</a:t>
            </a:r>
            <a:r>
              <a:rPr kumimoji="0" lang="zh-CN" altLang="en-US" sz="1400" b="1" kern="1200" cap="none" spc="0" normalizeH="0" baseline="0" noProof="0" dirty="0">
                <a:latin typeface="微软雅黑" panose="020B0503020204020204" charset="-122"/>
                <a:ea typeface="微软雅黑" panose="020B0503020204020204" charset="-122"/>
                <a:cs typeface="+mn-cs"/>
              </a:rPr>
              <a:t>：第二批国家“十二五”高等学校专业综合改革试点项目</a:t>
            </a:r>
            <a:endParaRPr kumimoji="0" lang="en-US" altLang="zh-CN" sz="1400" b="1" kern="1200" cap="none" spc="0" normalizeH="0" baseline="0" noProof="0" dirty="0">
              <a:latin typeface="微软雅黑" panose="020B0503020204020204" charset="-122"/>
              <a:ea typeface="微软雅黑" panose="020B0503020204020204" charset="-122"/>
              <a:cs typeface="+mn-cs"/>
            </a:endParaRPr>
          </a:p>
          <a:p>
            <a:pPr marR="0" defTabSz="914400" eaLnBrk="0" hangingPunct="0">
              <a:lnSpc>
                <a:spcPct val="130000"/>
              </a:lnSpc>
              <a:buClr>
                <a:schemeClr val="hlink"/>
              </a:buClr>
              <a:buSzTx/>
              <a:buFont typeface="Wingdings" panose="05000000000000000000" pitchFamily="2" charset="2"/>
              <a:buChar char="§"/>
              <a:defRPr/>
            </a:pPr>
            <a:r>
              <a:rPr kumimoji="0" lang="en-US" altLang="zh-CN" sz="1400" b="1" kern="1200" cap="none" spc="0" normalizeH="0" baseline="0" noProof="0" dirty="0">
                <a:latin typeface="微软雅黑" panose="020B0503020204020204" charset="-122"/>
                <a:ea typeface="微软雅黑" panose="020B0503020204020204" charset="-122"/>
                <a:cs typeface="+mn-cs"/>
              </a:rPr>
              <a:t>2012</a:t>
            </a:r>
            <a:r>
              <a:rPr kumimoji="0" lang="zh-CN" altLang="en-US" sz="1400" b="1" kern="1200" cap="none" spc="0" normalizeH="0" baseline="0" noProof="0" dirty="0">
                <a:latin typeface="微软雅黑" panose="020B0503020204020204" charset="-122"/>
                <a:ea typeface="微软雅黑" panose="020B0503020204020204" charset="-122"/>
                <a:cs typeface="+mn-cs"/>
              </a:rPr>
              <a:t>：江苏省“十二五”重点专业类核心专业</a:t>
            </a:r>
            <a:endParaRPr kumimoji="0" lang="zh-CN" altLang="en-US" sz="1400" b="1" kern="1200" cap="none" spc="0" normalizeH="0" baseline="0" noProof="0" dirty="0">
              <a:latin typeface="微软雅黑" panose="020B0503020204020204" charset="-122"/>
              <a:ea typeface="微软雅黑" panose="020B0503020204020204" charset="-122"/>
              <a:cs typeface="+mn-cs"/>
            </a:endParaRPr>
          </a:p>
          <a:p>
            <a:pPr marR="0" defTabSz="914400" eaLnBrk="0" hangingPunct="0">
              <a:lnSpc>
                <a:spcPct val="130000"/>
              </a:lnSpc>
              <a:buClr>
                <a:schemeClr val="hlink"/>
              </a:buClr>
              <a:buSzTx/>
              <a:buFont typeface="Wingdings" panose="05000000000000000000" pitchFamily="2" charset="2"/>
              <a:buChar char="§"/>
              <a:defRPr/>
            </a:pPr>
            <a:r>
              <a:rPr kumimoji="0" lang="en-US" altLang="zh-CN" sz="1400" b="1" kern="1200" cap="none" spc="0" normalizeH="0" baseline="0" noProof="0" dirty="0">
                <a:latin typeface="微软雅黑" panose="020B0503020204020204" charset="-122"/>
                <a:ea typeface="微软雅黑" panose="020B0503020204020204" charset="-122"/>
                <a:cs typeface="+mn-cs"/>
              </a:rPr>
              <a:t>2013</a:t>
            </a:r>
            <a:r>
              <a:rPr kumimoji="0" lang="zh-CN" altLang="en-US" sz="1400" b="1" kern="1200" cap="none" spc="0" normalizeH="0" baseline="0" noProof="0" dirty="0">
                <a:latin typeface="微软雅黑" panose="020B0503020204020204" charset="-122"/>
                <a:ea typeface="微软雅黑" panose="020B0503020204020204" charset="-122"/>
                <a:cs typeface="+mn-cs"/>
              </a:rPr>
              <a:t>：第三批教育部卓越计划试点专业</a:t>
            </a:r>
            <a:endParaRPr kumimoji="0" lang="en-US" altLang="zh-CN" sz="1400" b="1" kern="1200" cap="none" spc="0" normalizeH="0" baseline="0" noProof="0" dirty="0">
              <a:latin typeface="微软雅黑" panose="020B0503020204020204" charset="-122"/>
              <a:ea typeface="微软雅黑" panose="020B0503020204020204" charset="-122"/>
              <a:cs typeface="+mn-cs"/>
            </a:endParaRPr>
          </a:p>
          <a:p>
            <a:pPr marR="0" defTabSz="914400" eaLnBrk="0" hangingPunct="0">
              <a:lnSpc>
                <a:spcPct val="130000"/>
              </a:lnSpc>
              <a:buClr>
                <a:schemeClr val="hlink"/>
              </a:buClr>
              <a:buSzTx/>
              <a:buFont typeface="Wingdings" panose="05000000000000000000" pitchFamily="2" charset="2"/>
              <a:buChar char="§"/>
              <a:defRPr/>
            </a:pPr>
            <a:r>
              <a:rPr kumimoji="0" lang="en-US" altLang="zh-CN" sz="1400" b="1" kern="1200" cap="none" spc="0" normalizeH="0" baseline="0" noProof="0" dirty="0">
                <a:latin typeface="微软雅黑" panose="020B0503020204020204" charset="-122"/>
                <a:ea typeface="微软雅黑" panose="020B0503020204020204" charset="-122"/>
                <a:cs typeface="+mn-cs"/>
              </a:rPr>
              <a:t>2013</a:t>
            </a:r>
            <a:r>
              <a:rPr kumimoji="0" lang="zh-CN" altLang="en-US" sz="1400" b="1" kern="1200" cap="none" spc="0" normalizeH="0" baseline="0" noProof="0" dirty="0">
                <a:latin typeface="微软雅黑" panose="020B0503020204020204" charset="-122"/>
                <a:ea typeface="微软雅黑" panose="020B0503020204020204" charset="-122"/>
                <a:cs typeface="+mn-cs"/>
              </a:rPr>
              <a:t>：工程教育专业认证</a:t>
            </a:r>
            <a:endParaRPr kumimoji="0" lang="en-US" altLang="zh-CN" sz="1400" b="1" kern="1200" cap="none" spc="0" normalizeH="0" baseline="0" noProof="0" dirty="0">
              <a:latin typeface="微软雅黑" panose="020B0503020204020204" charset="-122"/>
              <a:ea typeface="微软雅黑" panose="020B0503020204020204" charset="-122"/>
              <a:cs typeface="+mn-cs"/>
            </a:endParaRPr>
          </a:p>
          <a:p>
            <a:pPr marR="0" defTabSz="914400" eaLnBrk="0" hangingPunct="0">
              <a:lnSpc>
                <a:spcPct val="130000"/>
              </a:lnSpc>
              <a:buClr>
                <a:schemeClr val="hlink"/>
              </a:buClr>
              <a:buSzTx/>
              <a:buFont typeface="Wingdings" panose="05000000000000000000" pitchFamily="2" charset="2"/>
              <a:buChar char="§"/>
              <a:defRPr/>
            </a:pPr>
            <a:endParaRPr kumimoji="0" lang="en-US" altLang="zh-CN" sz="1400" b="1" kern="1200" cap="none" spc="0" normalizeH="0" baseline="0" noProof="0" dirty="0">
              <a:effectLst>
                <a:outerShdw blurRad="38100" dist="38100" dir="2700000" algn="tl">
                  <a:srgbClr val="FFFFFF"/>
                </a:outerShdw>
              </a:effectLst>
              <a:latin typeface="微软雅黑" panose="020B0503020204020204" charset="-122"/>
              <a:ea typeface="微软雅黑" panose="020B0503020204020204" charset="-122"/>
              <a:cs typeface="+mn-cs"/>
            </a:endParaRPr>
          </a:p>
        </p:txBody>
      </p:sp>
      <p:cxnSp>
        <p:nvCxnSpPr>
          <p:cNvPr id="18516" name="直接连接符 88"/>
          <p:cNvCxnSpPr/>
          <p:nvPr/>
        </p:nvCxnSpPr>
        <p:spPr>
          <a:xfrm rot="5400000">
            <a:off x="5549900" y="3927475"/>
            <a:ext cx="185738" cy="1588"/>
          </a:xfrm>
          <a:prstGeom prst="line">
            <a:avLst/>
          </a:prstGeom>
          <a:ln w="28575" cap="flat" cmpd="sng">
            <a:solidFill>
              <a:schemeClr val="tx1"/>
            </a:solidFill>
            <a:prstDash val="solid"/>
            <a:round/>
            <a:headEnd type="none" w="med" len="med"/>
            <a:tailEnd type="none" w="med" len="med"/>
          </a:ln>
        </p:spPr>
      </p:cxnSp>
      <p:cxnSp>
        <p:nvCxnSpPr>
          <p:cNvPr id="18517" name="直接连接符 89"/>
          <p:cNvCxnSpPr/>
          <p:nvPr/>
        </p:nvCxnSpPr>
        <p:spPr>
          <a:xfrm rot="5400000">
            <a:off x="1622425" y="3968750"/>
            <a:ext cx="184150" cy="3175"/>
          </a:xfrm>
          <a:prstGeom prst="line">
            <a:avLst/>
          </a:prstGeom>
          <a:ln w="28575" cap="flat" cmpd="sng">
            <a:solidFill>
              <a:schemeClr val="tx1"/>
            </a:solidFill>
            <a:prstDash val="solid"/>
            <a:round/>
            <a:headEnd type="none" w="med" len="med"/>
            <a:tailEnd type="none" w="med" len="med"/>
          </a:ln>
        </p:spPr>
      </p:cxnSp>
      <p:cxnSp>
        <p:nvCxnSpPr>
          <p:cNvPr id="18518" name="直接连接符 90"/>
          <p:cNvCxnSpPr/>
          <p:nvPr/>
        </p:nvCxnSpPr>
        <p:spPr>
          <a:xfrm rot="5400000">
            <a:off x="3551238" y="3968750"/>
            <a:ext cx="184150" cy="1588"/>
          </a:xfrm>
          <a:prstGeom prst="line">
            <a:avLst/>
          </a:prstGeom>
          <a:ln w="28575" cap="flat" cmpd="sng">
            <a:solidFill>
              <a:schemeClr val="tx1"/>
            </a:solidFill>
            <a:prstDash val="solid"/>
            <a:round/>
            <a:headEnd type="none" w="med" len="med"/>
            <a:tailEnd type="none" w="med" len="med"/>
          </a:ln>
        </p:spPr>
      </p:cxnSp>
      <p:cxnSp>
        <p:nvCxnSpPr>
          <p:cNvPr id="18519" name="直接连接符 91"/>
          <p:cNvCxnSpPr/>
          <p:nvPr/>
        </p:nvCxnSpPr>
        <p:spPr>
          <a:xfrm rot="5400000">
            <a:off x="7837488" y="3971925"/>
            <a:ext cx="185737" cy="1588"/>
          </a:xfrm>
          <a:prstGeom prst="line">
            <a:avLst/>
          </a:prstGeom>
          <a:ln w="28575" cap="flat" cmpd="sng">
            <a:solidFill>
              <a:schemeClr val="tx1"/>
            </a:solidFill>
            <a:prstDash val="solid"/>
            <a:round/>
            <a:headEnd type="none" w="med" len="med"/>
            <a:tailEnd type="none" w="med" len="med"/>
          </a:ln>
        </p:spPr>
      </p:cxnSp>
      <p:grpSp>
        <p:nvGrpSpPr>
          <p:cNvPr id="20" name="组合 117"/>
          <p:cNvGrpSpPr/>
          <p:nvPr/>
        </p:nvGrpSpPr>
        <p:grpSpPr>
          <a:xfrm>
            <a:off x="428585" y="928669"/>
            <a:ext cx="1285884" cy="467227"/>
            <a:chOff x="1907237" y="50780"/>
            <a:chExt cx="4838937" cy="395789"/>
          </a:xfrm>
          <a:scene3d>
            <a:camera prst="orthographicFront"/>
            <a:lightRig rig="flat" dir="t"/>
          </a:scene3d>
        </p:grpSpPr>
        <p:sp>
          <p:nvSpPr>
            <p:cNvPr id="119" name="同侧圆角矩形 118"/>
            <p:cNvSpPr/>
            <p:nvPr/>
          </p:nvSpPr>
          <p:spPr>
            <a:xfrm rot="5400000">
              <a:off x="4128811" y="-2170794"/>
              <a:ext cx="395789" cy="4838937"/>
            </a:xfrm>
            <a:prstGeom prst="round2SameRect">
              <a:avLst/>
            </a:prstGeom>
            <a:solidFill>
              <a:srgbClr val="00B0F0">
                <a:alpha val="89804"/>
              </a:srgbClr>
            </a:solidFill>
            <a:sp3d extrusionH="12700" prstMaterial="plastic">
              <a:bevelT w="50800" h="50800"/>
            </a:sp3d>
          </p:spPr>
          <p:style>
            <a:lnRef idx="1">
              <a:schemeClr val="accent2">
                <a:alpha val="90000"/>
                <a:tint val="40000"/>
                <a:hueOff val="0"/>
                <a:satOff val="0"/>
                <a:lumOff val="0"/>
                <a:alphaOff val="0"/>
              </a:schemeClr>
            </a:lnRef>
            <a:fillRef idx="1">
              <a:scrgbClr r="0" g="0" b="0"/>
            </a:fillRef>
            <a:effectRef idx="2">
              <a:schemeClr val="accent2">
                <a:alpha val="90000"/>
                <a:tint val="40000"/>
                <a:hueOff val="0"/>
                <a:satOff val="0"/>
                <a:lumOff val="0"/>
                <a:alphaOff val="0"/>
              </a:schemeClr>
            </a:effectRef>
            <a:fontRef idx="minor">
              <a:schemeClr val="dk1">
                <a:hueOff val="0"/>
                <a:satOff val="0"/>
                <a:lumOff val="0"/>
                <a:alphaOff val="0"/>
              </a:schemeClr>
            </a:fontRef>
          </p:style>
        </p:sp>
        <p:sp>
          <p:nvSpPr>
            <p:cNvPr id="120" name="同侧圆角矩形 4"/>
            <p:cNvSpPr/>
            <p:nvPr/>
          </p:nvSpPr>
          <p:spPr>
            <a:xfrm>
              <a:off x="1907241" y="70100"/>
              <a:ext cx="4301270" cy="357147"/>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lIns="72390" tIns="36195" rIns="72390" bIns="36195" spcCol="1270" anchor="ctr"/>
            <a:lstStyle/>
            <a:p>
              <a:pPr marL="171450" marR="0" lvl="1" indent="-171450" algn="l" defTabSz="844550" rtl="0" eaLnBrk="1" fontAlgn="base" latinLnBrk="0" hangingPunct="1">
                <a:lnSpc>
                  <a:spcPct val="90000"/>
                </a:lnSpc>
                <a:spcBef>
                  <a:spcPct val="0"/>
                </a:spcBef>
                <a:spcAft>
                  <a:spcPct val="15000"/>
                </a:spcAft>
                <a:buClrTx/>
                <a:buSzTx/>
                <a:buFontTx/>
                <a:buNone/>
                <a:defRPr/>
              </a:pPr>
              <a:r>
                <a:rPr kumimoji="0" lang="zh-CN" altLang="en-US" sz="1900" b="1" i="0" u="none" strike="noStrike" kern="1200" cap="none" spc="0" normalizeH="0" baseline="0" noProof="0" dirty="0">
                  <a:ln>
                    <a:noFill/>
                  </a:ln>
                  <a:solidFill>
                    <a:srgbClr val="FFFF00"/>
                  </a:solidFill>
                  <a:effectLst/>
                  <a:uLnTx/>
                  <a:uFillTx/>
                  <a:latin typeface="微软雅黑" panose="020B0503020204020204" charset="-122"/>
                  <a:ea typeface="微软雅黑" panose="020B0503020204020204" charset="-122"/>
                  <a:cs typeface="+mn-cs"/>
                </a:rPr>
                <a:t>发展历史</a:t>
              </a:r>
              <a:endParaRPr kumimoji="0" lang="zh-CN" altLang="en-US" sz="1900" b="1" i="0" u="none" strike="noStrike" kern="1200" cap="none" spc="0" normalizeH="0" baseline="0" noProof="0" dirty="0">
                <a:ln>
                  <a:noFill/>
                </a:ln>
                <a:solidFill>
                  <a:srgbClr val="FFFF00"/>
                </a:solidFill>
                <a:effectLst/>
                <a:uLnTx/>
                <a:uFillTx/>
                <a:latin typeface="微软雅黑" panose="020B0503020204020204" charset="-122"/>
                <a:ea typeface="微软雅黑" panose="020B0503020204020204" charset="-122"/>
                <a:cs typeface="+mn-cs"/>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r>
              <a:rPr lang="en-US" altLang="zh-CN" sz="2400" b="1">
                <a:latin typeface="隶书" panose="02010509060101010101" pitchFamily="49" charset="-122"/>
                <a:ea typeface="隶书" panose="02010509060101010101" pitchFamily="49" charset="-122"/>
                <a:sym typeface="宋体" panose="02010600030101010101" pitchFamily="2" charset="-122"/>
              </a:rPr>
              <a:t>1.2.2 </a:t>
            </a:r>
            <a:r>
              <a:rPr lang="zh-CN" altLang="en-US" sz="2400" b="1">
                <a:latin typeface="隶书" panose="02010509060101010101" pitchFamily="49" charset="-122"/>
                <a:ea typeface="隶书" panose="02010509060101010101" pitchFamily="49" charset="-122"/>
                <a:sym typeface="宋体" panose="02010600030101010101" pitchFamily="2" charset="-122"/>
              </a:rPr>
              <a:t>电科专业知识框架</a:t>
            </a:r>
            <a:endParaRPr lang="zh-CN" altLang="en-US" sz="2400"/>
          </a:p>
        </p:txBody>
      </p:sp>
      <p:pic>
        <p:nvPicPr>
          <p:cNvPr id="4" name="图片 -2147482623"/>
          <p:cNvPicPr>
            <a:picLocks noChangeAspect="1"/>
          </p:cNvPicPr>
          <p:nvPr>
            <p:ph idx="1"/>
            <p:custDataLst>
              <p:tags r:id="rId1"/>
            </p:custDataLst>
          </p:nvPr>
        </p:nvPicPr>
        <p:blipFill>
          <a:blip r:embed="rId2"/>
          <a:stretch>
            <a:fillRect/>
          </a:stretch>
        </p:blipFill>
        <p:spPr>
          <a:xfrm>
            <a:off x="1132840" y="1461135"/>
            <a:ext cx="7005955" cy="4029075"/>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479550" y="1196975"/>
            <a:ext cx="6750050" cy="3968750"/>
          </a:xfrm>
        </p:spPr>
        <p:txBody>
          <a:bodyPr/>
          <a:p>
            <a:pPr>
              <a:lnSpc>
                <a:spcPct val="150000"/>
              </a:lnSpc>
              <a:spcBef>
                <a:spcPts val="0"/>
              </a:spcBef>
            </a:pPr>
            <a:r>
              <a:rPr lang="zh-CN" altLang="en-US" sz="2400" b="1"/>
              <a:t>基础理论体系</a:t>
            </a:r>
            <a:endParaRPr lang="zh-CN" altLang="en-US" sz="2400"/>
          </a:p>
          <a:p>
            <a:pPr marL="0" indent="0">
              <a:lnSpc>
                <a:spcPct val="150000"/>
              </a:lnSpc>
              <a:spcBef>
                <a:spcPts val="0"/>
              </a:spcBef>
              <a:buNone/>
            </a:pPr>
            <a:r>
              <a:rPr lang="zh-CN" altLang="en-US" sz="1800" i="1"/>
              <a:t>大学物理、</a:t>
            </a:r>
            <a:r>
              <a:rPr lang="zh-CN" altLang="en-US" sz="1800" i="1">
                <a:solidFill>
                  <a:srgbClr val="FF0000"/>
                </a:solidFill>
              </a:rPr>
              <a:t>电路分析、模电、数电、通信电子电路</a:t>
            </a:r>
            <a:r>
              <a:rPr lang="zh-CN" altLang="en-US" sz="1800" i="1"/>
              <a:t>、电磁场理论、量子与固体物理、半导体材料与器件、激光原理、物理光学等</a:t>
            </a:r>
            <a:endParaRPr lang="zh-CN" altLang="en-US" sz="1800" i="1"/>
          </a:p>
          <a:p>
            <a:pPr>
              <a:lnSpc>
                <a:spcPct val="150000"/>
              </a:lnSpc>
              <a:spcBef>
                <a:spcPts val="0"/>
              </a:spcBef>
            </a:pPr>
            <a:endParaRPr lang="zh-CN" altLang="en-US" sz="2000"/>
          </a:p>
          <a:p>
            <a:pPr>
              <a:lnSpc>
                <a:spcPct val="150000"/>
              </a:lnSpc>
              <a:spcBef>
                <a:spcPts val="0"/>
              </a:spcBef>
            </a:pPr>
            <a:r>
              <a:rPr lang="zh-CN" altLang="en-US" sz="2400" b="1"/>
              <a:t>工程应用体系</a:t>
            </a:r>
            <a:endParaRPr lang="zh-CN" altLang="en-US" sz="2400"/>
          </a:p>
          <a:p>
            <a:pPr marL="0" indent="0">
              <a:lnSpc>
                <a:spcPct val="150000"/>
              </a:lnSpc>
              <a:spcBef>
                <a:spcPts val="0"/>
              </a:spcBef>
              <a:buNone/>
            </a:pPr>
            <a:r>
              <a:rPr lang="en-US" altLang="zh-CN" sz="2000" i="1"/>
              <a:t> </a:t>
            </a:r>
            <a:r>
              <a:rPr lang="zh-CN" altLang="en-US" sz="1800" b="1" i="1"/>
              <a:t>主要器件</a:t>
            </a:r>
            <a:r>
              <a:rPr lang="zh-CN" altLang="en-US" sz="1800" i="1"/>
              <a:t>：集成电路（芯片</a:t>
            </a:r>
            <a:r>
              <a:rPr lang="en-US" altLang="zh-CN" sz="1800" i="1"/>
              <a:t>IC</a:t>
            </a:r>
            <a:r>
              <a:rPr lang="zh-CN" altLang="en-US" sz="1800" i="1"/>
              <a:t>）、激光器、光纤、</a:t>
            </a:r>
            <a:r>
              <a:rPr lang="en-US" altLang="zh-CN" sz="1800" i="1"/>
              <a:t>CCD</a:t>
            </a:r>
            <a:r>
              <a:rPr lang="zh-CN" altLang="en-US" sz="1800" i="1"/>
              <a:t>成像、显示器、集成光路（</a:t>
            </a:r>
            <a:r>
              <a:rPr lang="en-US" altLang="zh-CN" sz="1800" i="1"/>
              <a:t>IOC</a:t>
            </a:r>
            <a:r>
              <a:rPr lang="zh-CN" altLang="en-US" sz="1800" i="1"/>
              <a:t>）、光电集成（</a:t>
            </a:r>
            <a:r>
              <a:rPr lang="en-US" altLang="zh-CN" sz="1800" i="1"/>
              <a:t>OEIC</a:t>
            </a:r>
            <a:r>
              <a:rPr lang="zh-CN" altLang="en-US" sz="1800" i="1"/>
              <a:t>）等</a:t>
            </a:r>
            <a:endParaRPr lang="en-US" altLang="zh-CN" sz="1800"/>
          </a:p>
          <a:p>
            <a:pPr marL="0" indent="0">
              <a:lnSpc>
                <a:spcPct val="150000"/>
              </a:lnSpc>
              <a:spcBef>
                <a:spcPts val="0"/>
              </a:spcBef>
              <a:buNone/>
            </a:pPr>
            <a:r>
              <a:rPr lang="en-US" altLang="zh-CN" sz="1800"/>
              <a:t> </a:t>
            </a:r>
            <a:r>
              <a:rPr lang="zh-CN" altLang="en-US" sz="1800" b="1" i="1"/>
              <a:t>搭建的系统</a:t>
            </a:r>
            <a:r>
              <a:rPr lang="zh-CN" altLang="en-US" sz="1800" i="1"/>
              <a:t>：</a:t>
            </a:r>
            <a:endParaRPr lang="zh-CN" altLang="en-US" sz="1800" i="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custDataLst>
              <p:tags r:id="rId1"/>
            </p:custDataLst>
          </p:nvPr>
        </p:nvPicPr>
        <p:blipFill>
          <a:blip r:embed="rId2"/>
          <a:stretch>
            <a:fillRect/>
          </a:stretch>
        </p:blipFill>
        <p:spPr>
          <a:xfrm>
            <a:off x="1543050" y="1223010"/>
            <a:ext cx="6057900" cy="441198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259205" y="3213100"/>
            <a:ext cx="6583680" cy="2100580"/>
          </a:xfrm>
        </p:spPr>
        <p:txBody>
          <a:bodyPr/>
          <a:p>
            <a:pPr marL="0" marR="0" indent="0" algn="l" defTabSz="914400" rtl="0" eaLnBrk="1" fontAlgn="base" latinLnBrk="0" hangingPunct="1">
              <a:lnSpc>
                <a:spcPct val="100000"/>
              </a:lnSpc>
              <a:spcBef>
                <a:spcPct val="20000"/>
              </a:spcBef>
              <a:spcAft>
                <a:spcPct val="0"/>
              </a:spcAft>
              <a:buClrTx/>
              <a:buSzTx/>
              <a:buFontTx/>
              <a:buNone/>
            </a:pPr>
            <a:endParaRPr kumimoji="0" lang="zh-CN" altLang="en-US" sz="18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1800" b="1" i="0" u="none" strike="noStrike" kern="1200" cap="none" spc="0" normalizeH="0" baseline="0" noProof="1">
                <a:solidFill>
                  <a:schemeClr val="tx1"/>
                </a:solidFill>
                <a:latin typeface="+mn-lt"/>
                <a:ea typeface="+mn-ea"/>
                <a:cs typeface="+mn-cs"/>
              </a:rPr>
              <a:t>不同专业的联系与区别？</a:t>
            </a:r>
            <a:endParaRPr kumimoji="0" lang="zh-CN" altLang="en-US" sz="18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endParaRPr kumimoji="0" lang="zh-CN" altLang="en-US" sz="18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lang="zh-CN" altLang="en-US" sz="1800">
                <a:solidFill>
                  <a:schemeClr val="tx2"/>
                </a:solidFill>
                <a:latin typeface="Arial" panose="020B0604020202020204" pitchFamily="34" charset="0"/>
                <a:ea typeface="宋体" panose="02010600030101010101" pitchFamily="2" charset="-122"/>
                <a:sym typeface="+mn-ea"/>
              </a:rPr>
              <a:t>电子科学与技术、电子信息工程、</a:t>
            </a:r>
            <a:r>
              <a:rPr lang="zh-CN" altLang="en-US" sz="1800">
                <a:solidFill>
                  <a:schemeClr val="tx2"/>
                </a:solidFill>
                <a:latin typeface="Arial" panose="020B0604020202020204" pitchFamily="34" charset="0"/>
                <a:ea typeface="宋体" panose="02010600030101010101" pitchFamily="2" charset="-122"/>
                <a:sym typeface="+mn-ea"/>
              </a:rPr>
              <a:t>通信工程、自动化。。。。</a:t>
            </a:r>
            <a:endParaRPr kumimoji="0" lang="zh-CN" altLang="en-US" sz="1800" b="0" i="0" u="none" strike="noStrike" kern="1200" cap="none" spc="0" normalizeH="0" baseline="0" noProof="1">
              <a:solidFill>
                <a:schemeClr val="tx1"/>
              </a:solidFill>
              <a:latin typeface="+mn-lt"/>
              <a:ea typeface="+mn-ea"/>
              <a:cs typeface="+mn-cs"/>
            </a:endParaRPr>
          </a:p>
        </p:txBody>
      </p:sp>
      <p:sp>
        <p:nvSpPr>
          <p:cNvPr id="20482" name="文本框 4"/>
          <p:cNvSpPr txBox="1"/>
          <p:nvPr/>
        </p:nvSpPr>
        <p:spPr>
          <a:xfrm>
            <a:off x="1187450" y="1268730"/>
            <a:ext cx="7382510" cy="1414780"/>
          </a:xfrm>
          <a:prstGeom prst="rect">
            <a:avLst/>
          </a:prstGeom>
          <a:noFill/>
          <a:ln w="9525">
            <a:noFill/>
          </a:ln>
        </p:spPr>
        <p:txBody>
          <a:bodyPr wrap="square" anchor="t" anchorCtr="0">
            <a:spAutoFit/>
          </a:bodyPr>
          <a:p>
            <a:pPr algn="l"/>
            <a:r>
              <a:rPr lang="en-US" altLang="zh-CN" sz="3200" b="1">
                <a:latin typeface="隶书" panose="02010509060101010101" pitchFamily="49" charset="-122"/>
                <a:ea typeface="隶书" panose="02010509060101010101" pitchFamily="49" charset="-122"/>
                <a:sym typeface="宋体" panose="02010600030101010101" pitchFamily="2" charset="-122"/>
              </a:rPr>
              <a:t>1.2.3 </a:t>
            </a:r>
            <a:r>
              <a:rPr lang="zh-CN" altLang="en-US" sz="3200" b="1">
                <a:latin typeface="隶书" panose="02010509060101010101" pitchFamily="49" charset="-122"/>
                <a:ea typeface="隶书" panose="02010509060101010101" pitchFamily="49" charset="-122"/>
                <a:sym typeface="宋体" panose="02010600030101010101" pitchFamily="2" charset="-122"/>
              </a:rPr>
              <a:t>学科关系</a:t>
            </a:r>
            <a:endParaRPr lang="zh-CN" altLang="en-US" sz="3200" b="1">
              <a:latin typeface="隶书" panose="02010509060101010101" pitchFamily="49" charset="-122"/>
              <a:ea typeface="隶书" panose="02010509060101010101" pitchFamily="49" charset="-122"/>
              <a:sym typeface="宋体" panose="02010600030101010101" pitchFamily="2" charset="-122"/>
            </a:endParaRPr>
          </a:p>
          <a:p>
            <a:pPr algn="l"/>
            <a:r>
              <a:rPr lang="en-US" altLang="zh-CN" sz="1800">
                <a:solidFill>
                  <a:srgbClr val="FF0000"/>
                </a:solidFill>
                <a:latin typeface="Arial" panose="020B0604020202020204" pitchFamily="34" charset="0"/>
                <a:ea typeface="宋体" panose="02010600030101010101" pitchFamily="2" charset="-122"/>
              </a:rPr>
              <a:t>               </a:t>
            </a:r>
            <a:endParaRPr lang="en-US" altLang="zh-CN" sz="1800">
              <a:solidFill>
                <a:srgbClr val="FF0000"/>
              </a:solidFill>
              <a:latin typeface="Arial" panose="020B0604020202020204" pitchFamily="34" charset="0"/>
              <a:ea typeface="宋体" panose="02010600030101010101" pitchFamily="2" charset="-122"/>
            </a:endParaRPr>
          </a:p>
          <a:p>
            <a:pPr algn="l"/>
            <a:r>
              <a:rPr lang="zh-CN" altLang="en-US" sz="1800">
                <a:solidFill>
                  <a:schemeClr val="tx2"/>
                </a:solidFill>
                <a:latin typeface="Arial" panose="020B0604020202020204" pitchFamily="34" charset="0"/>
                <a:ea typeface="宋体" panose="02010600030101010101" pitchFamily="2" charset="-122"/>
              </a:rPr>
              <a:t>主干学科：</a:t>
            </a:r>
            <a:r>
              <a:rPr lang="zh-CN" altLang="en-US" sz="1800">
                <a:solidFill>
                  <a:srgbClr val="FF0000"/>
                </a:solidFill>
                <a:latin typeface="Arial" panose="020B0604020202020204" pitchFamily="34" charset="0"/>
                <a:ea typeface="宋体" panose="02010600030101010101" pitchFamily="2" charset="-122"/>
              </a:rPr>
              <a:t>电子科学与技术 </a:t>
            </a:r>
            <a:endParaRPr lang="zh-CN" altLang="en-US" sz="1800">
              <a:solidFill>
                <a:schemeClr val="tx2"/>
              </a:solidFill>
              <a:latin typeface="Arial" panose="020B0604020202020204" pitchFamily="34" charset="0"/>
              <a:ea typeface="宋体" panose="02010600030101010101" pitchFamily="2" charset="-122"/>
            </a:endParaRPr>
          </a:p>
          <a:p>
            <a:pPr algn="l"/>
            <a:r>
              <a:rPr lang="zh-CN" altLang="en-US" sz="1800">
                <a:solidFill>
                  <a:schemeClr val="tx2"/>
                </a:solidFill>
                <a:latin typeface="Arial" panose="020B0604020202020204" pitchFamily="34" charset="0"/>
                <a:ea typeface="宋体" panose="02010600030101010101" pitchFamily="2" charset="-122"/>
              </a:rPr>
              <a:t>交叉学科：光学工程、信息与通信工程、计算机科学与技术</a:t>
            </a:r>
            <a:endParaRPr lang="zh-CN" altLang="en-US" sz="1800">
              <a:solidFill>
                <a:schemeClr val="tx2"/>
              </a:solidFill>
              <a:latin typeface="Arial" panose="020B0604020202020204" pitchFamily="34" charset="0"/>
              <a:ea typeface="宋体" panose="0201060003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标题 1"/>
          <p:cNvSpPr>
            <a:spLocks noGrp="1"/>
          </p:cNvSpPr>
          <p:nvPr>
            <p:ph type="title"/>
          </p:nvPr>
        </p:nvSpPr>
        <p:spPr>
          <a:xfrm>
            <a:off x="395288" y="908685"/>
            <a:ext cx="8229600" cy="1143000"/>
          </a:xfrm>
        </p:spPr>
        <p:txBody>
          <a:bodyPr anchor="ctr" anchorCtr="0"/>
          <a:p>
            <a:r>
              <a:rPr lang="zh-CN" altLang="en-US"/>
              <a:t> 序言（</a:t>
            </a:r>
            <a:r>
              <a:rPr lang="en-US" altLang="zh-CN"/>
              <a:t>1</a:t>
            </a:r>
            <a:r>
              <a:rPr lang="zh-CN" altLang="en-US"/>
              <a:t>）提  纲</a:t>
            </a:r>
            <a:endParaRPr lang="zh-CN" altLang="en-US"/>
          </a:p>
        </p:txBody>
      </p:sp>
      <p:sp>
        <p:nvSpPr>
          <p:cNvPr id="9218" name="内容占位符 2"/>
          <p:cNvSpPr>
            <a:spLocks noGrp="1"/>
          </p:cNvSpPr>
          <p:nvPr>
            <p:ph idx="1"/>
          </p:nvPr>
        </p:nvSpPr>
        <p:spPr>
          <a:xfrm>
            <a:off x="1403985" y="2348865"/>
            <a:ext cx="7240270" cy="2122805"/>
          </a:xfrm>
        </p:spPr>
        <p:txBody>
          <a:bodyPr anchor="t" anchorCtr="0"/>
          <a:p>
            <a:pPr marL="0" indent="0" rtl="0">
              <a:spcBef>
                <a:spcPct val="50000"/>
              </a:spcBef>
              <a:buNone/>
            </a:pPr>
            <a:r>
              <a:rPr lang="en-US" altLang="zh-CN" sz="2400" b="1">
                <a:latin typeface="隶书" panose="02010509060101010101" pitchFamily="49" charset="-122"/>
                <a:ea typeface="隶书" panose="02010509060101010101" pitchFamily="49" charset="-122"/>
              </a:rPr>
              <a:t>1.1</a:t>
            </a:r>
            <a:r>
              <a:rPr lang="zh-CN" altLang="zh-CN" sz="2400" b="1">
                <a:latin typeface="隶书" panose="02010509060101010101" pitchFamily="49" charset="-122"/>
                <a:ea typeface="隶书" panose="02010509060101010101" pitchFamily="49" charset="-122"/>
              </a:rPr>
              <a:t> 导论课的性质、主要内容和</a:t>
            </a:r>
            <a:r>
              <a:rPr lang="zh-CN" altLang="zh-CN" sz="2400" b="1">
                <a:latin typeface="隶书" panose="02010509060101010101" pitchFamily="49" charset="-122"/>
                <a:ea typeface="隶书" panose="02010509060101010101" pitchFamily="49" charset="-122"/>
                <a:sym typeface="+mn-ea"/>
              </a:rPr>
              <a:t>任务</a:t>
            </a:r>
            <a:endParaRPr lang="en-US" altLang="zh-CN" sz="2400" b="1">
              <a:latin typeface="隶书" panose="02010509060101010101" pitchFamily="49" charset="-122"/>
              <a:ea typeface="隶书" panose="02010509060101010101" pitchFamily="49" charset="-122"/>
            </a:endParaRPr>
          </a:p>
          <a:p>
            <a:pPr marL="0" indent="0" rtl="0">
              <a:spcBef>
                <a:spcPct val="50000"/>
              </a:spcBef>
              <a:buNone/>
            </a:pPr>
            <a:r>
              <a:rPr lang="en-US" altLang="zh-CN" sz="2400" b="1">
                <a:latin typeface="隶书" panose="02010509060101010101" pitchFamily="49" charset="-122"/>
                <a:ea typeface="隶书" panose="02010509060101010101" pitchFamily="49" charset="-122"/>
              </a:rPr>
              <a:t>1.2 </a:t>
            </a:r>
            <a:r>
              <a:rPr lang="zh-CN" altLang="en-US" sz="2400" b="1">
                <a:latin typeface="隶书" panose="02010509060101010101" pitchFamily="49" charset="-122"/>
                <a:ea typeface="隶书" panose="02010509060101010101" pitchFamily="49" charset="-122"/>
              </a:rPr>
              <a:t>电科</a:t>
            </a:r>
            <a:r>
              <a:rPr lang="zh-CN" altLang="en-US" sz="2400" b="1" dirty="0">
                <a:latin typeface="隶书" panose="02010509060101010101" pitchFamily="49" charset="-122"/>
                <a:ea typeface="隶书" panose="02010509060101010101" pitchFamily="49" charset="-122"/>
                <a:sym typeface="宋体" panose="02010600030101010101" pitchFamily="2" charset="-122"/>
              </a:rPr>
              <a:t>专业的历史沿革、知识框架和</a:t>
            </a:r>
            <a:r>
              <a:rPr lang="zh-CN" altLang="en-US" sz="2400" b="1">
                <a:latin typeface="隶书" panose="02010509060101010101" pitchFamily="49" charset="-122"/>
                <a:ea typeface="隶书" panose="02010509060101010101" pitchFamily="49" charset="-122"/>
              </a:rPr>
              <a:t>学科关系</a:t>
            </a:r>
            <a:endParaRPr lang="en-US" altLang="zh-CN" sz="2400" b="1" dirty="0">
              <a:latin typeface="隶书" panose="02010509060101010101" pitchFamily="49" charset="-122"/>
              <a:ea typeface="隶书" panose="02010509060101010101" pitchFamily="49" charset="-122"/>
              <a:sym typeface="宋体" panose="02010600030101010101" pitchFamily="2" charset="-122"/>
            </a:endParaRPr>
          </a:p>
          <a:p>
            <a:pPr marL="0" indent="0" rtl="0">
              <a:spcBef>
                <a:spcPct val="50000"/>
              </a:spcBef>
              <a:buNone/>
            </a:pPr>
            <a:r>
              <a:rPr lang="en-US" altLang="zh-CN" sz="2400" b="1" dirty="0">
                <a:latin typeface="隶书" panose="02010509060101010101" pitchFamily="49" charset="-122"/>
                <a:ea typeface="隶书" panose="02010509060101010101" pitchFamily="49" charset="-122"/>
                <a:sym typeface="宋体" panose="02010600030101010101" pitchFamily="2" charset="-122"/>
              </a:rPr>
              <a:t>1.3 </a:t>
            </a:r>
            <a:r>
              <a:rPr lang="zh-CN" altLang="en-US" sz="2400" b="1" dirty="0">
                <a:latin typeface="隶书" panose="02010509060101010101" pitchFamily="49" charset="-122"/>
                <a:ea typeface="隶书" panose="02010509060101010101" pitchFamily="49" charset="-122"/>
                <a:sym typeface="宋体" panose="02010600030101010101" pitchFamily="2" charset="-122"/>
              </a:rPr>
              <a:t>社会需求与专业前景</a:t>
            </a:r>
            <a:endParaRPr lang="zh-CN" altLang="en-US" sz="2400" b="1">
              <a:latin typeface="隶书" panose="02010509060101010101" pitchFamily="49" charset="-122"/>
              <a:ea typeface="隶书" panose="02010509060101010101" pitchFamily="49"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60400" y="1268730"/>
            <a:ext cx="7823200" cy="4700270"/>
          </a:xfrm>
        </p:spPr>
        <p:txBody>
          <a:bodyPr/>
          <a:p>
            <a:pPr marL="0" marR="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kern="1200" cap="none" spc="0" normalizeH="0" baseline="0" noProof="1">
                <a:solidFill>
                  <a:schemeClr val="tx1"/>
                </a:solidFill>
                <a:latin typeface="+mn-lt"/>
                <a:ea typeface="+mn-ea"/>
                <a:cs typeface="+mn-cs"/>
              </a:rPr>
              <a:t>1</a:t>
            </a:r>
            <a:r>
              <a:rPr kumimoji="0" lang="zh-CN" altLang="en-US" sz="2800" b="0" i="0" u="none" strike="noStrike" kern="1200" cap="none" spc="0" normalizeH="0" baseline="0" noProof="1">
                <a:solidFill>
                  <a:schemeClr val="tx1"/>
                </a:solidFill>
                <a:latin typeface="+mn-lt"/>
                <a:ea typeface="+mn-ea"/>
                <a:cs typeface="+mn-cs"/>
              </a:rPr>
              <a:t>）</a:t>
            </a:r>
            <a:r>
              <a:rPr kumimoji="0" lang="zh-CN" altLang="en-US" sz="2800" b="1" i="0" u="none" strike="noStrike" kern="1200" cap="none" spc="0" normalizeH="0" baseline="0" noProof="1">
                <a:solidFill>
                  <a:schemeClr val="tx1"/>
                </a:solidFill>
                <a:latin typeface="+mn-lt"/>
                <a:ea typeface="+mn-ea"/>
                <a:cs typeface="+mn-cs"/>
              </a:rPr>
              <a:t>学科概念</a:t>
            </a:r>
            <a:r>
              <a:rPr kumimoji="0" lang="en-US" altLang="zh-CN" sz="2800" b="1" i="0" u="none" strike="noStrike" kern="1200" cap="none" spc="0" normalizeH="0" baseline="0" noProof="1">
                <a:solidFill>
                  <a:schemeClr val="tx1"/>
                </a:solidFill>
                <a:latin typeface="+mn-lt"/>
                <a:ea typeface="+mn-ea"/>
                <a:cs typeface="+mn-cs"/>
              </a:rPr>
              <a:t>----</a:t>
            </a:r>
            <a:r>
              <a:rPr kumimoji="0" lang="zh-CN" altLang="en-US" sz="2800" b="0" i="0" u="none" strike="noStrike" kern="1200" cap="none" spc="0" normalizeH="0" baseline="0" noProof="1">
                <a:solidFill>
                  <a:schemeClr val="tx1"/>
                </a:solidFill>
                <a:latin typeface="+mn-lt"/>
                <a:ea typeface="+mn-ea"/>
                <a:cs typeface="+mn-cs"/>
              </a:rPr>
              <a:t>包括以下2种提法:</a:t>
            </a:r>
            <a:endParaRPr kumimoji="0" lang="zh-CN" altLang="en-US" sz="2800" b="0" i="0" u="none" strike="noStrike" kern="1200" cap="none" spc="0" normalizeH="0" baseline="0" noProof="1">
              <a:solidFill>
                <a:schemeClr val="tx1"/>
              </a:solidFill>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endParaRPr kumimoji="0" lang="zh-CN" altLang="en-US" sz="28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50000"/>
              </a:lnSpc>
              <a:spcBef>
                <a:spcPts val="0"/>
              </a:spcBef>
              <a:spcAft>
                <a:spcPct val="0"/>
              </a:spcAft>
              <a:buClrTx/>
              <a:buSzTx/>
              <a:buFontTx/>
              <a:buNone/>
            </a:pPr>
            <a:r>
              <a:rPr kumimoji="0" lang="zh-CN" altLang="en-US" sz="1800" b="0" i="0" u="none" strike="noStrike" kern="1200" cap="none" spc="0" normalizeH="0" baseline="0" noProof="1">
                <a:solidFill>
                  <a:schemeClr val="tx1"/>
                </a:solidFill>
                <a:latin typeface="+mn-lt"/>
                <a:ea typeface="+mn-ea"/>
                <a:cs typeface="+mn-cs"/>
              </a:rPr>
              <a:t>①教育部《学位授予和人才培养学科目录》。在高等学校</a:t>
            </a:r>
            <a:r>
              <a:rPr kumimoji="0" lang="zh-CN" altLang="en-US" sz="1800" b="0" i="0" u="none" strike="noStrike" kern="1200" cap="none" spc="0" normalizeH="0" baseline="0" noProof="1">
                <a:solidFill>
                  <a:schemeClr val="tx1"/>
                </a:solidFill>
                <a:highlight>
                  <a:srgbClr val="FFFF00"/>
                </a:highlight>
                <a:latin typeface="+mn-lt"/>
                <a:ea typeface="+mn-ea"/>
                <a:cs typeface="+mn-cs"/>
              </a:rPr>
              <a:t>研究生</a:t>
            </a:r>
            <a:r>
              <a:rPr kumimoji="0" lang="zh-CN" altLang="en-US" sz="1800" b="0" i="0" u="none" strike="noStrike" kern="1200" cap="none" spc="0" normalizeH="0" baseline="0" noProof="1">
                <a:solidFill>
                  <a:schemeClr val="tx1"/>
                </a:solidFill>
                <a:latin typeface="+mn-lt"/>
                <a:ea typeface="+mn-ea"/>
                <a:cs typeface="+mn-cs"/>
              </a:rPr>
              <a:t>教育体系设置中，</a:t>
            </a:r>
            <a:r>
              <a:rPr kumimoji="0" lang="zh-CN" altLang="en-US" sz="1800" b="0" i="0" u="none" strike="noStrike" kern="1200" cap="none" spc="0" normalizeH="0" baseline="0" noProof="1">
                <a:solidFill>
                  <a:srgbClr val="FF0000"/>
                </a:solidFill>
                <a:latin typeface="+mn-lt"/>
                <a:ea typeface="+mn-ea"/>
                <a:cs typeface="+mn-cs"/>
              </a:rPr>
              <a:t>一级学科</a:t>
            </a:r>
            <a:r>
              <a:rPr kumimoji="0" lang="zh-CN" altLang="en-US" sz="1800" b="0" i="0" u="none" strike="noStrike" kern="1200" cap="none" spc="0" normalizeH="0" baseline="0" noProof="1">
                <a:solidFill>
                  <a:schemeClr val="tx1"/>
                </a:solidFill>
                <a:latin typeface="+mn-lt"/>
                <a:ea typeface="+mn-ea"/>
                <a:cs typeface="+mn-cs"/>
              </a:rPr>
              <a:t>是学科大类，</a:t>
            </a:r>
            <a:r>
              <a:rPr kumimoji="0" lang="zh-CN" altLang="en-US" sz="1800" b="0" i="0" u="none" strike="noStrike" kern="1200" cap="none" spc="0" normalizeH="0" baseline="0" noProof="1">
                <a:solidFill>
                  <a:srgbClr val="FF0000"/>
                </a:solidFill>
                <a:latin typeface="+mn-lt"/>
                <a:ea typeface="+mn-ea"/>
                <a:cs typeface="+mn-cs"/>
              </a:rPr>
              <a:t>二级学科</a:t>
            </a:r>
            <a:r>
              <a:rPr kumimoji="0" lang="zh-CN" altLang="en-US" sz="1800" b="0" i="0" u="none" strike="noStrike" kern="1200" cap="none" spc="0" normalizeH="0" baseline="0" noProof="1">
                <a:solidFill>
                  <a:schemeClr val="tx1"/>
                </a:solidFill>
                <a:latin typeface="+mn-lt"/>
                <a:ea typeface="+mn-ea"/>
                <a:cs typeface="+mn-cs"/>
              </a:rPr>
              <a:t>是其下的学科小类。</a:t>
            </a:r>
            <a:endParaRPr kumimoji="0" lang="zh-CN" altLang="en-US" sz="18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50000"/>
              </a:lnSpc>
              <a:spcBef>
                <a:spcPts val="0"/>
              </a:spcBef>
              <a:spcAft>
                <a:spcPct val="0"/>
              </a:spcAft>
              <a:buClrTx/>
              <a:buSzTx/>
              <a:buFontTx/>
              <a:buNone/>
            </a:pPr>
            <a:r>
              <a:rPr kumimoji="0" lang="zh-CN" altLang="en-US" sz="1800" b="0" i="0" u="none" strike="noStrike" kern="1200" cap="none" spc="0" normalizeH="0" baseline="0" noProof="1">
                <a:solidFill>
                  <a:schemeClr val="tx1"/>
                </a:solidFill>
                <a:latin typeface="+mn-lt"/>
                <a:ea typeface="+mn-ea"/>
                <a:cs typeface="+mn-cs"/>
              </a:rPr>
              <a:t>根据2011修订版，共设</a:t>
            </a:r>
            <a:r>
              <a:rPr kumimoji="0" lang="zh-CN" altLang="en-US" sz="1800" b="1" i="0" u="none" strike="noStrike" kern="1200" cap="none" spc="0" normalizeH="0" baseline="0" noProof="1">
                <a:solidFill>
                  <a:srgbClr val="FF0000"/>
                </a:solidFill>
                <a:latin typeface="+mn-lt"/>
                <a:ea typeface="+mn-ea"/>
                <a:cs typeface="+mn-cs"/>
              </a:rPr>
              <a:t>13个学科门类</a:t>
            </a:r>
            <a:r>
              <a:rPr kumimoji="0" lang="zh-CN" altLang="en-US" sz="1800" b="0" i="0" u="none" strike="noStrike" kern="1200" cap="none" spc="0" normalizeH="0" baseline="0" noProof="1">
                <a:solidFill>
                  <a:schemeClr val="tx1"/>
                </a:solidFill>
                <a:latin typeface="+mn-lt"/>
                <a:ea typeface="+mn-ea"/>
                <a:cs typeface="+mn-cs"/>
              </a:rPr>
              <a:t>(哲学、经济学、法学、教育学、文学、历史学、</a:t>
            </a:r>
            <a:r>
              <a:rPr kumimoji="0" lang="zh-CN" altLang="en-US" sz="1800" b="0" i="0" u="none" strike="noStrike" kern="1200" cap="none" spc="0" normalizeH="0" baseline="0" noProof="1">
                <a:solidFill>
                  <a:srgbClr val="00B0F0"/>
                </a:solidFill>
                <a:latin typeface="+mn-lt"/>
                <a:ea typeface="+mn-ea"/>
                <a:cs typeface="+mn-cs"/>
              </a:rPr>
              <a:t>理学、工学、</a:t>
            </a:r>
            <a:r>
              <a:rPr kumimoji="0" lang="zh-CN" altLang="en-US" sz="1800" b="0" i="0" u="none" strike="noStrike" kern="1200" cap="none" spc="0" normalizeH="0" baseline="0" noProof="1">
                <a:solidFill>
                  <a:schemeClr val="tx1"/>
                </a:solidFill>
                <a:latin typeface="+mn-lt"/>
                <a:ea typeface="+mn-ea"/>
                <a:cs typeface="+mn-cs"/>
              </a:rPr>
              <a:t>农学、医学、管理学、军事学、艺术学)、</a:t>
            </a:r>
            <a:r>
              <a:rPr kumimoji="0" lang="zh-CN" altLang="en-US" sz="1800" b="1" i="0" u="none" strike="noStrike" kern="1200" cap="none" spc="0" normalizeH="0" baseline="0" noProof="1">
                <a:solidFill>
                  <a:schemeClr val="tx1"/>
                </a:solidFill>
                <a:latin typeface="+mn-lt"/>
                <a:ea typeface="+mn-ea"/>
                <a:cs typeface="+mn-cs"/>
              </a:rPr>
              <a:t>110个一级学科</a:t>
            </a:r>
            <a:r>
              <a:rPr kumimoji="0" lang="zh-CN" altLang="en-US" sz="1800" b="0" i="0" u="none" strike="noStrike" kern="1200" cap="none" spc="0" normalizeH="0" baseline="0" noProof="1">
                <a:solidFill>
                  <a:schemeClr val="tx1"/>
                </a:solidFill>
                <a:latin typeface="+mn-lt"/>
                <a:ea typeface="+mn-ea"/>
                <a:cs typeface="+mn-cs"/>
              </a:rPr>
              <a:t>。例如，理学下有数学、物理学、地理学等十余个一级学科。</a:t>
            </a:r>
            <a:endParaRPr kumimoji="0" lang="zh-CN" altLang="en-US" sz="18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50000"/>
              </a:lnSpc>
              <a:spcBef>
                <a:spcPts val="0"/>
              </a:spcBef>
              <a:spcAft>
                <a:spcPct val="0"/>
              </a:spcAft>
              <a:buClrTx/>
              <a:buSzTx/>
              <a:buFontTx/>
              <a:buNone/>
            </a:pPr>
            <a:r>
              <a:rPr kumimoji="0" lang="en-US" altLang="zh-CN" sz="1800" b="0" i="0" u="none" strike="noStrike" kern="1200" cap="none" spc="0" normalizeH="0" baseline="0" noProof="1">
                <a:solidFill>
                  <a:schemeClr val="tx1"/>
                </a:solidFill>
                <a:latin typeface="+mn-lt"/>
                <a:ea typeface="+mn-ea"/>
                <a:cs typeface="+mn-cs"/>
              </a:rPr>
              <a:t>2021</a:t>
            </a:r>
            <a:r>
              <a:rPr kumimoji="0" lang="zh-CN" altLang="en-US" sz="1800" b="0" i="0" u="none" strike="noStrike" kern="1200" cap="none" spc="0" normalizeH="0" baseline="0" noProof="1">
                <a:solidFill>
                  <a:schemeClr val="tx1"/>
                </a:solidFill>
                <a:latin typeface="+mn-lt"/>
                <a:ea typeface="+mn-ea"/>
                <a:cs typeface="+mn-cs"/>
              </a:rPr>
              <a:t>年，国务院学位委员会、教育部日前印发通知明确，设置“交叉学科”门类，并于该门类下设立“集成电路科学与工程”和“国家安全学”一级学科。“交叉学科”也成为了我国</a:t>
            </a:r>
            <a:r>
              <a:rPr kumimoji="0" lang="zh-CN" altLang="en-US" sz="1800" b="0" i="0" u="none" strike="noStrike" kern="1200" cap="none" spc="0" normalizeH="0" baseline="0" noProof="1">
                <a:solidFill>
                  <a:srgbClr val="FF0000"/>
                </a:solidFill>
                <a:latin typeface="+mn-lt"/>
                <a:ea typeface="+mn-ea"/>
                <a:cs typeface="+mn-cs"/>
              </a:rPr>
              <a:t>第14个学科门类</a:t>
            </a:r>
            <a:r>
              <a:rPr kumimoji="0" lang="zh-CN" altLang="en-US" sz="1800" b="0" i="0" u="none" strike="noStrike" kern="1200" cap="none" spc="0" normalizeH="0" baseline="0" noProof="1">
                <a:solidFill>
                  <a:schemeClr val="tx1"/>
                </a:solidFill>
                <a:latin typeface="+mn-lt"/>
                <a:ea typeface="+mn-ea"/>
                <a:cs typeface="+mn-cs"/>
              </a:rPr>
              <a:t>。</a:t>
            </a:r>
            <a:endParaRPr kumimoji="0" lang="zh-CN" altLang="en-US" sz="1800" b="0" i="0" u="none" strike="noStrike" kern="1200" cap="none" spc="0" normalizeH="0" baseline="0" noProof="1">
              <a:solidFill>
                <a:schemeClr val="tx1"/>
              </a:solidFill>
              <a:latin typeface="+mn-lt"/>
              <a:ea typeface="+mn-ea"/>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内容占位符 2"/>
          <p:cNvSpPr>
            <a:spLocks noGrp="1"/>
          </p:cNvSpPr>
          <p:nvPr>
            <p:ph idx="1"/>
          </p:nvPr>
        </p:nvSpPr>
        <p:spPr>
          <a:xfrm>
            <a:off x="1259205" y="1052830"/>
            <a:ext cx="6854825" cy="4526280"/>
          </a:xfrm>
        </p:spPr>
        <p:txBody>
          <a:bodyPr anchor="t" anchorCtr="0"/>
          <a:p>
            <a:pPr marL="0" indent="0" rtl="0">
              <a:lnSpc>
                <a:spcPct val="150000"/>
              </a:lnSpc>
              <a:spcBef>
                <a:spcPct val="0"/>
              </a:spcBef>
              <a:buNone/>
            </a:pPr>
            <a:r>
              <a:rPr lang="zh-CN" altLang="en-US" sz="2000">
                <a:sym typeface="宋体" panose="02010600030101010101" pitchFamily="2" charset="-122"/>
              </a:rPr>
              <a:t>②国家标准《中华人民共和国学科分类与代码国家标准》(GB/T 13745)。它是经国家技术监督局批准，由国家科委与技术监督局共同提出，国家技术监督局于1992年11月1日正式在北京发布该标准。1993年7月1日正式实施此标准。根据2009修订版，共设5个门类(自然科学类、农业科学类、医药科学类、工程与技术科学类、人文与社会科学类)、58个一级学科。例如，自然科学类下有数学、物理学、地球科学等八个一级学科。</a:t>
            </a:r>
            <a:endParaRPr lang="zh-CN" altLang="en-US" sz="20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内容占位符 2"/>
          <p:cNvSpPr>
            <a:spLocks noGrp="1"/>
          </p:cNvSpPr>
          <p:nvPr>
            <p:ph idx="1"/>
          </p:nvPr>
        </p:nvSpPr>
        <p:spPr>
          <a:xfrm>
            <a:off x="827405" y="908685"/>
            <a:ext cx="7341870" cy="4988560"/>
          </a:xfrm>
        </p:spPr>
        <p:txBody>
          <a:bodyPr anchor="t" anchorCtr="0"/>
          <a:p>
            <a:pPr>
              <a:lnSpc>
                <a:spcPct val="150000"/>
              </a:lnSpc>
              <a:spcBef>
                <a:spcPct val="0"/>
              </a:spcBef>
            </a:pPr>
            <a:r>
              <a:rPr lang="zh-CN" altLang="en-US" sz="2000" b="1"/>
              <a:t>一级学科博士学位授权</a:t>
            </a:r>
            <a:r>
              <a:rPr lang="zh-CN" altLang="en-US" sz="2000"/>
              <a:t>，是指在这个一级学科下的所有二级学科都有博士学位授予权，也就意味着，一个学生只要选择了这个学科中的任何一个专业，进了校门就可以从本科一直念到博士。这能反映出一个大学或科研院所在这个学科的实力和水平。</a:t>
            </a:r>
            <a:endParaRPr lang="zh-CN" altLang="en-US" sz="2000"/>
          </a:p>
          <a:p>
            <a:pPr>
              <a:lnSpc>
                <a:spcPct val="150000"/>
              </a:lnSpc>
              <a:spcBef>
                <a:spcPct val="0"/>
              </a:spcBef>
            </a:pPr>
            <a:r>
              <a:rPr lang="zh-CN" altLang="en-US" sz="2000"/>
              <a:t>但要看这个学科是否全国领先，就要看它里面的二级学科有没有国家重点学科以及重点学科的多少。</a:t>
            </a:r>
            <a:endParaRPr lang="zh-CN" altLang="en-US" sz="2000"/>
          </a:p>
          <a:p>
            <a:pPr>
              <a:lnSpc>
                <a:spcPct val="150000"/>
              </a:lnSpc>
              <a:spcBef>
                <a:spcPct val="0"/>
              </a:spcBef>
            </a:pPr>
            <a:endParaRPr lang="zh-CN" altLang="en-US" sz="2000"/>
          </a:p>
          <a:p>
            <a:pPr>
              <a:lnSpc>
                <a:spcPct val="150000"/>
              </a:lnSpc>
              <a:spcBef>
                <a:spcPct val="0"/>
              </a:spcBef>
            </a:pPr>
            <a:r>
              <a:rPr lang="zh-CN" altLang="en-US" sz="2000" b="1"/>
              <a:t>学校</a:t>
            </a:r>
            <a:r>
              <a:rPr lang="zh-CN" altLang="en-US" sz="2000"/>
              <a:t>现有博士后流动站3个，一级学科博士学位授权点8个，博士专业学位授权点（类别）1个。</a:t>
            </a:r>
            <a:endParaRPr lang="zh-CN" altLang="en-US" sz="20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259205" y="621030"/>
            <a:ext cx="7108825" cy="5453380"/>
          </a:xfrm>
        </p:spPr>
        <p:txBody>
          <a:bodyPr/>
          <a:p>
            <a:pPr marL="342900" marR="0" indent="0" algn="ctr" defTabSz="914400" rtl="0" eaLnBrk="1" fontAlgn="base" latinLnBrk="0" hangingPunct="1">
              <a:lnSpc>
                <a:spcPct val="150000"/>
              </a:lnSpc>
              <a:spcBef>
                <a:spcPts val="0"/>
              </a:spcBef>
              <a:spcAft>
                <a:spcPct val="0"/>
              </a:spcAft>
              <a:buClrTx/>
              <a:buSzTx/>
              <a:buFontTx/>
              <a:buNone/>
            </a:pPr>
            <a:r>
              <a:rPr kumimoji="0" lang="zh-CN" altLang="en-US" sz="2000" b="1" i="0" u="none" strike="noStrike" kern="1200" cap="none" spc="0" normalizeH="0" baseline="0" noProof="1">
                <a:solidFill>
                  <a:schemeClr val="tx1"/>
                </a:solidFill>
                <a:latin typeface="+mn-lt"/>
                <a:ea typeface="+mn-ea"/>
                <a:cs typeface="+mn-cs"/>
              </a:rPr>
              <a:t>信息领域</a:t>
            </a:r>
            <a:r>
              <a:rPr kumimoji="0" lang="zh-CN" altLang="en-US" sz="2000" b="0" i="0" u="none" strike="noStrike" kern="1200" cap="none" spc="0" normalizeH="0" baseline="0" noProof="1">
                <a:solidFill>
                  <a:schemeClr val="tx1"/>
                </a:solidFill>
                <a:latin typeface="+mn-lt"/>
                <a:ea typeface="+mn-ea"/>
                <a:cs typeface="+mn-cs"/>
              </a:rPr>
              <a:t>主要的一级学科共有4个:</a:t>
            </a:r>
            <a:endParaRPr kumimoji="0" lang="zh-CN" altLang="en-US" sz="20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50000"/>
              </a:lnSpc>
              <a:spcBef>
                <a:spcPts val="0"/>
              </a:spcBef>
              <a:spcAft>
                <a:spcPct val="0"/>
              </a:spcAft>
              <a:buClrTx/>
              <a:buSzTx/>
              <a:buFontTx/>
              <a:buNone/>
            </a:pPr>
            <a:r>
              <a:rPr kumimoji="0" lang="zh-CN" altLang="en-US" sz="2000" b="0" i="0" u="none" strike="noStrike" kern="1200" cap="none" spc="0" normalizeH="0" baseline="0" noProof="1">
                <a:solidFill>
                  <a:schemeClr val="tx1"/>
                </a:solidFill>
                <a:latin typeface="+mn-lt"/>
                <a:ea typeface="+mn-ea"/>
                <a:cs typeface="+mn-cs"/>
              </a:rPr>
              <a:t>0809</a:t>
            </a:r>
            <a:r>
              <a:rPr kumimoji="0" lang="zh-CN" altLang="en-US" sz="2000" b="0" i="0" u="none" strike="noStrike" kern="1200" cap="none" spc="0" normalizeH="0" baseline="0" noProof="1">
                <a:solidFill>
                  <a:srgbClr val="FF0000"/>
                </a:solidFill>
                <a:latin typeface="+mn-lt"/>
                <a:ea typeface="+mn-ea"/>
                <a:cs typeface="+mn-cs"/>
              </a:rPr>
              <a:t>电子科学与技术</a:t>
            </a:r>
            <a:r>
              <a:rPr kumimoji="0" lang="zh-CN" altLang="en-US" sz="2000" b="0" i="0" u="none" strike="noStrike" kern="1200" cap="none" spc="0" normalizeH="0" baseline="0" noProof="1">
                <a:solidFill>
                  <a:schemeClr val="tx1"/>
                </a:solidFill>
                <a:latin typeface="+mn-lt"/>
                <a:ea typeface="+mn-ea"/>
                <a:cs typeface="+mn-cs"/>
              </a:rPr>
              <a:t>、</a:t>
            </a:r>
            <a:endParaRPr kumimoji="0" lang="zh-CN" altLang="en-US" sz="20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50000"/>
              </a:lnSpc>
              <a:spcBef>
                <a:spcPts val="0"/>
              </a:spcBef>
              <a:spcAft>
                <a:spcPct val="0"/>
              </a:spcAft>
              <a:buClrTx/>
              <a:buSzTx/>
              <a:buFontTx/>
              <a:buNone/>
            </a:pPr>
            <a:r>
              <a:rPr kumimoji="0" lang="zh-CN" altLang="en-US" sz="2000" b="0" i="0" u="none" strike="noStrike" kern="1200" cap="none" spc="0" normalizeH="0" baseline="0" noProof="1">
                <a:solidFill>
                  <a:schemeClr val="tx1"/>
                </a:solidFill>
                <a:latin typeface="+mn-lt"/>
                <a:ea typeface="+mn-ea"/>
                <a:cs typeface="+mn-cs"/>
              </a:rPr>
              <a:t>0810信息与通信工程、</a:t>
            </a:r>
            <a:endParaRPr kumimoji="0" lang="zh-CN" altLang="en-US" sz="20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50000"/>
              </a:lnSpc>
              <a:spcBef>
                <a:spcPts val="0"/>
              </a:spcBef>
              <a:spcAft>
                <a:spcPct val="0"/>
              </a:spcAft>
              <a:buClrTx/>
              <a:buSzTx/>
              <a:buFontTx/>
              <a:buNone/>
            </a:pPr>
            <a:r>
              <a:rPr kumimoji="0" lang="zh-CN" altLang="en-US" sz="2000" b="0" i="0" u="none" strike="noStrike" kern="1200" cap="none" spc="0" normalizeH="0" baseline="0" noProof="1">
                <a:solidFill>
                  <a:schemeClr val="tx1"/>
                </a:solidFill>
                <a:latin typeface="+mn-lt"/>
                <a:ea typeface="+mn-ea"/>
                <a:cs typeface="+mn-cs"/>
              </a:rPr>
              <a:t>0811</a:t>
            </a:r>
            <a:r>
              <a:rPr kumimoji="0" lang="zh-CN" altLang="en-US" sz="2000" b="0" i="0" u="none" strike="noStrike" kern="1200" cap="none" spc="0" normalizeH="0" baseline="0" noProof="1">
                <a:solidFill>
                  <a:schemeClr val="tx1"/>
                </a:solidFill>
                <a:latin typeface="+mn-lt"/>
                <a:ea typeface="+mn-ea"/>
                <a:cs typeface="+mn-cs"/>
              </a:rPr>
              <a:t>控制科学与工程、</a:t>
            </a:r>
            <a:endParaRPr kumimoji="0" lang="zh-CN" altLang="en-US" sz="20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50000"/>
              </a:lnSpc>
              <a:spcBef>
                <a:spcPts val="0"/>
              </a:spcBef>
              <a:spcAft>
                <a:spcPct val="0"/>
              </a:spcAft>
              <a:buClrTx/>
              <a:buSzTx/>
              <a:buFontTx/>
              <a:buNone/>
            </a:pPr>
            <a:r>
              <a:rPr kumimoji="0" lang="zh-CN" altLang="en-US" sz="2000" b="0" i="0" u="none" strike="noStrike" kern="1200" cap="none" spc="0" normalizeH="0" baseline="0" noProof="1">
                <a:solidFill>
                  <a:schemeClr val="tx1"/>
                </a:solidFill>
                <a:latin typeface="+mn-lt"/>
                <a:ea typeface="+mn-ea"/>
                <a:cs typeface="+mn-cs"/>
              </a:rPr>
              <a:t>0812</a:t>
            </a:r>
            <a:r>
              <a:rPr kumimoji="0" lang="zh-CN" altLang="en-US" sz="2000" b="0" i="0" u="none" strike="noStrike" kern="1200" cap="none" spc="0" normalizeH="0" baseline="0" noProof="1">
                <a:solidFill>
                  <a:schemeClr val="tx1"/>
                </a:solidFill>
                <a:latin typeface="+mn-lt"/>
                <a:ea typeface="+mn-ea"/>
                <a:cs typeface="+mn-cs"/>
              </a:rPr>
              <a:t>计算机科学与技术。</a:t>
            </a:r>
            <a:endParaRPr kumimoji="0" lang="zh-CN" altLang="en-US" sz="20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50000"/>
              </a:lnSpc>
              <a:spcBef>
                <a:spcPts val="0"/>
              </a:spcBef>
              <a:spcAft>
                <a:spcPct val="0"/>
              </a:spcAft>
              <a:buClrTx/>
              <a:buSzTx/>
              <a:buFontTx/>
              <a:buNone/>
            </a:pPr>
            <a:r>
              <a:rPr kumimoji="0" lang="zh-CN" altLang="en-US" sz="2000" b="0" i="0" u="none" strike="noStrike" kern="1200" cap="none" spc="0" normalizeH="0" baseline="0" noProof="1">
                <a:solidFill>
                  <a:schemeClr val="tx1"/>
                </a:solidFill>
                <a:latin typeface="+mn-lt"/>
                <a:ea typeface="+mn-ea"/>
                <a:cs typeface="+mn-cs"/>
              </a:rPr>
              <a:t>这四个一级学科覆盖面广、积淀深厚、发展迅速、热门度高、开设广泛，是信息领域的核心学科，也是中国各大高校--尤其是C9高校和其他985高校重点发展的对象，因而竞争极其激烈。</a:t>
            </a:r>
            <a:endParaRPr kumimoji="0" lang="zh-CN" altLang="en-US" sz="20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50000"/>
              </a:lnSpc>
              <a:spcBef>
                <a:spcPts val="0"/>
              </a:spcBef>
              <a:spcAft>
                <a:spcPct val="0"/>
              </a:spcAft>
              <a:buClrTx/>
              <a:buSzTx/>
              <a:buFontTx/>
              <a:buNone/>
            </a:pPr>
            <a:endParaRPr kumimoji="0" lang="zh-CN" altLang="en-US" sz="20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50000"/>
              </a:lnSpc>
              <a:spcBef>
                <a:spcPts val="0"/>
              </a:spcBef>
              <a:spcAft>
                <a:spcPct val="0"/>
              </a:spcAft>
              <a:buClrTx/>
              <a:buSzTx/>
              <a:buFontTx/>
              <a:buNone/>
            </a:pPr>
            <a:r>
              <a:rPr kumimoji="0" lang="zh-CN" altLang="en-US" sz="2000" b="0" i="0" u="none" strike="noStrike" kern="1200" cap="none" spc="0" normalizeH="0" baseline="0" noProof="1">
                <a:solidFill>
                  <a:schemeClr val="tx1"/>
                </a:solidFill>
                <a:latin typeface="+mn-lt"/>
                <a:ea typeface="+mn-ea"/>
                <a:cs typeface="+mn-cs"/>
              </a:rPr>
              <a:t>此外，0803</a:t>
            </a:r>
            <a:r>
              <a:rPr kumimoji="0" lang="zh-CN" altLang="en-US" sz="2000" b="0" i="0" u="none" strike="noStrike" kern="1200" cap="none" spc="0" normalizeH="0" baseline="0" noProof="1">
                <a:solidFill>
                  <a:schemeClr val="tx1"/>
                </a:solidFill>
                <a:latin typeface="+mn-lt"/>
                <a:ea typeface="+mn-ea"/>
                <a:cs typeface="+mn-cs"/>
              </a:rPr>
              <a:t>光学工程、0835软件工程这两个小学科也属于信息领域。</a:t>
            </a:r>
            <a:endParaRPr kumimoji="0" lang="zh-CN" altLang="en-US" sz="20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50000"/>
              </a:lnSpc>
              <a:spcBef>
                <a:spcPts val="0"/>
              </a:spcBef>
              <a:spcAft>
                <a:spcPct val="0"/>
              </a:spcAft>
              <a:buClrTx/>
              <a:buSzTx/>
              <a:buFontTx/>
              <a:buNone/>
            </a:pPr>
            <a:r>
              <a:rPr kumimoji="0" lang="zh-CN" altLang="en-US" sz="2000" b="0" i="0" u="none" strike="noStrike" kern="1200" cap="none" spc="0" normalizeH="0" baseline="0" noProof="1">
                <a:solidFill>
                  <a:schemeClr val="tx1"/>
                </a:solidFill>
                <a:latin typeface="+mn-lt"/>
                <a:ea typeface="+mn-ea"/>
                <a:cs typeface="+mn-cs"/>
                <a:sym typeface="+mn-ea"/>
              </a:rPr>
              <a:t>集成电路科学与工程</a:t>
            </a:r>
            <a:endParaRPr kumimoji="0" lang="zh-CN" altLang="en-US" sz="2000" b="0" i="0" u="none" strike="noStrike" kern="1200" cap="none" spc="0" normalizeH="0" baseline="0" noProof="1">
              <a:solidFill>
                <a:schemeClr val="tx1"/>
              </a:solidFill>
              <a:latin typeface="+mn-lt"/>
              <a:ea typeface="+mn-ea"/>
              <a:cs typeface="+mn-cs"/>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日期占位符 1"/>
          <p:cNvSpPr txBox="1">
            <a:spLocks noGrp="1"/>
          </p:cNvSpPr>
          <p:nvPr>
            <p:ph type="dt" sz="half" idx="10"/>
          </p:nvPr>
        </p:nvSpPr>
        <p:spPr bwMode="auto"/>
        <p:txBody>
          <a:bodyPr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CE1FCA79-4D16-4322-91CE-01A284975047}" type="datetime1">
              <a:rPr kumimoji="0" lang="zh-CN" altLang="en-US" sz="1800" b="0"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mn-ea"/>
                <a:cs typeface="+mn-cs"/>
              </a:rPr>
            </a:fld>
            <a:endParaRPr kumimoji="0" lang="en-US" altLang="zh-CN" sz="1800" b="0" i="0" u="none" strike="noStrike" kern="1200" cap="none" spc="0" normalizeH="0" baseline="0" noProof="0">
              <a:ln>
                <a:noFill/>
              </a:ln>
              <a:solidFill>
                <a:srgbClr val="FFFF00"/>
              </a:solidFill>
              <a:effectLst>
                <a:outerShdw blurRad="38100" dist="38100" dir="2700000" algn="tl">
                  <a:srgbClr val="000000"/>
                </a:outerShdw>
              </a:effectLst>
              <a:uLnTx/>
              <a:uFillTx/>
              <a:latin typeface="Arial" panose="020B0604020202020204" pitchFamily="34" charset="0"/>
              <a:ea typeface="+mn-ea"/>
              <a:cs typeface="+mn-cs"/>
            </a:endParaRPr>
          </a:p>
        </p:txBody>
      </p:sp>
      <p:sp>
        <p:nvSpPr>
          <p:cNvPr id="5" name="灯片编号占位符 3"/>
          <p:cNvSpPr txBox="1">
            <a:spLocks noGrp="1"/>
          </p:cNvSpPr>
          <p:nvPr>
            <p:ph type="sldNum" sz="quarter" idx="12"/>
          </p:nvPr>
        </p:nvSpPr>
        <p:spPr bwMode="auto"/>
        <p:txBody>
          <a:bodyPr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defRPr>
            </a:lvl1pPr>
            <a:lvl2pPr marL="457200" lvl="1"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Arial" panose="020B0604020202020204" pitchFamily="34" charset="0"/>
                <a:ea typeface="隶书" panose="02010509060101010101" pitchFamily="49" charset="-122"/>
                <a:cs typeface="+mn-cs"/>
              </a:defRPr>
            </a:lvl5pPr>
          </a:lstStyle>
          <a:p>
            <a:pPr marL="0" marR="0" lvl="0" indent="0" algn="r" defTabSz="914400" rtl="0" eaLnBrk="1" fontAlgn="base" latinLnBrk="0" hangingPunct="1">
              <a:lnSpc>
                <a:spcPct val="100000"/>
              </a:lnSpc>
              <a:spcBef>
                <a:spcPct val="0"/>
              </a:spcBef>
              <a:spcAft>
                <a:spcPct val="0"/>
              </a:spcAft>
              <a:buClrTx/>
              <a:buSzTx/>
              <a:buFontTx/>
              <a:buNone/>
            </a:pPr>
            <a:fld id="{9A0DB2DC-4C9A-4742-B13C-FB6460FD3503}" type="slidenum">
              <a:rPr kumimoji="0" lang="zh-CN" altLang="en-US" sz="1800" b="0" i="0" u="none" strike="noStrike" kern="1200" cap="none" spc="0" normalizeH="0" baseline="0" noProof="1" dirty="0">
                <a:solidFill>
                  <a:srgbClr val="FFFF00"/>
                </a:solidFill>
                <a:effectLst>
                  <a:outerShdw blurRad="38100" dist="38100" dir="2700000">
                    <a:srgbClr val="000000"/>
                  </a:outerShdw>
                </a:effectLst>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1" dirty="0">
              <a:solidFill>
                <a:srgbClr val="FFFF00"/>
              </a:solidFill>
              <a:effectLst>
                <a:outerShdw blurRad="38100" dist="38100" dir="2700000">
                  <a:srgbClr val="000000"/>
                </a:outerShdw>
              </a:effectLst>
              <a:latin typeface="Arial" panose="020B0604020202020204" pitchFamily="34" charset="0"/>
              <a:ea typeface="宋体" panose="02010600030101010101" pitchFamily="2" charset="-122"/>
              <a:cs typeface="+mn-cs"/>
            </a:endParaRPr>
          </a:p>
        </p:txBody>
      </p:sp>
      <p:sp>
        <p:nvSpPr>
          <p:cNvPr id="147460" name="Text Box 4"/>
          <p:cNvSpPr txBox="1"/>
          <p:nvPr/>
        </p:nvSpPr>
        <p:spPr>
          <a:xfrm>
            <a:off x="1547495" y="1519555"/>
            <a:ext cx="5588635" cy="2862580"/>
          </a:xfrm>
          <a:prstGeom prst="rect">
            <a:avLst/>
          </a:prstGeom>
          <a:noFill/>
          <a:ln w="9525">
            <a:noFill/>
          </a:ln>
        </p:spPr>
        <p:txBody>
          <a:bodyPr wrap="square" lIns="90000" tIns="46800" rIns="90000" bIns="46800" anchor="t" anchorCtr="0">
            <a:spAutoFit/>
          </a:bodyPr>
          <a:p>
            <a:r>
              <a:rPr lang="zh-CN" altLang="en-US" sz="2000" dirty="0">
                <a:latin typeface="Arial" panose="020B0604020202020204" pitchFamily="34" charset="0"/>
                <a:ea typeface="宋体" panose="02010600030101010101" pitchFamily="2" charset="-122"/>
              </a:rPr>
              <a:t> </a:t>
            </a:r>
            <a:r>
              <a:rPr lang="zh-CN" altLang="en-US" sz="2000" b="1" dirty="0">
                <a:latin typeface="Arial" panose="020B0604020202020204" pitchFamily="34" charset="0"/>
                <a:ea typeface="宋体" panose="02010600030101010101" pitchFamily="2" charset="-122"/>
              </a:rPr>
              <a:t>信息技术四基元</a:t>
            </a:r>
            <a:r>
              <a:rPr lang="zh-CN" altLang="en-US" sz="2000" dirty="0">
                <a:latin typeface="Arial" panose="020B0604020202020204" pitchFamily="34" charset="0"/>
                <a:ea typeface="宋体" panose="02010600030101010101" pitchFamily="2" charset="-122"/>
              </a:rPr>
              <a:t>：</a:t>
            </a:r>
            <a:r>
              <a:rPr lang="zh-CN" altLang="en-US" sz="2000" dirty="0">
                <a:solidFill>
                  <a:schemeClr val="tx1"/>
                </a:solidFill>
                <a:latin typeface="Arial" panose="020B0604020202020204" pitchFamily="34" charset="0"/>
                <a:ea typeface="宋体" panose="02010600030101010101" pitchFamily="2" charset="-122"/>
              </a:rPr>
              <a:t>获取、传输、处理和控制</a:t>
            </a:r>
            <a:endParaRPr lang="zh-CN" altLang="en-US" sz="2000" dirty="0">
              <a:solidFill>
                <a:srgbClr val="FF0000"/>
              </a:solidFill>
              <a:latin typeface="Arial" panose="020B0604020202020204" pitchFamily="34" charset="0"/>
              <a:ea typeface="宋体" panose="02010600030101010101" pitchFamily="2" charset="-122"/>
            </a:endParaRPr>
          </a:p>
          <a:p>
            <a:endParaRPr lang="zh-CN" altLang="en-US" sz="2000" dirty="0">
              <a:latin typeface="Arial" panose="020B0604020202020204" pitchFamily="34" charset="0"/>
              <a:ea typeface="宋体" panose="02010600030101010101" pitchFamily="2" charset="-122"/>
            </a:endParaRPr>
          </a:p>
          <a:p>
            <a:r>
              <a:rPr lang="zh-CN" altLang="en-US" sz="2000" dirty="0">
                <a:latin typeface="Arial" panose="020B0604020202020204" pitchFamily="34" charset="0"/>
                <a:ea typeface="宋体" panose="02010600030101010101" pitchFamily="2" charset="-122"/>
              </a:rPr>
              <a:t>信息</a:t>
            </a:r>
            <a:r>
              <a:rPr lang="zh-CN" altLang="en-US" sz="2000" dirty="0">
                <a:solidFill>
                  <a:srgbClr val="FF0000"/>
                </a:solidFill>
                <a:latin typeface="Arial" panose="020B0604020202020204" pitchFamily="34" charset="0"/>
                <a:ea typeface="宋体" panose="02010600030101010101" pitchFamily="2" charset="-122"/>
              </a:rPr>
              <a:t>获取</a:t>
            </a:r>
            <a:r>
              <a:rPr lang="zh-CN" altLang="en-US" sz="2000" dirty="0">
                <a:latin typeface="Arial" panose="020B0604020202020204" pitchFamily="34" charset="0"/>
                <a:ea typeface="宋体" panose="02010600030101010101" pitchFamily="2" charset="-122"/>
              </a:rPr>
              <a:t>：</a:t>
            </a:r>
            <a:r>
              <a:rPr lang="zh-CN" altLang="en-US" sz="2000" dirty="0">
                <a:solidFill>
                  <a:srgbClr val="00B050"/>
                </a:solidFill>
                <a:latin typeface="Arial" panose="020B0604020202020204" pitchFamily="34" charset="0"/>
                <a:ea typeface="宋体" panose="02010600030101010101" pitchFamily="2" charset="-122"/>
              </a:rPr>
              <a:t>感测技术</a:t>
            </a:r>
            <a:r>
              <a:rPr lang="en-US" altLang="zh-CN" sz="2000" dirty="0">
                <a:solidFill>
                  <a:srgbClr val="00B050"/>
                </a:solidFill>
                <a:latin typeface="Arial" panose="020B0604020202020204" pitchFamily="34" charset="0"/>
                <a:ea typeface="宋体" panose="02010600030101010101" pitchFamily="2" charset="-122"/>
              </a:rPr>
              <a:t>   </a:t>
            </a:r>
            <a:r>
              <a:rPr lang="zh-CN" altLang="en-US" sz="2000" dirty="0">
                <a:solidFill>
                  <a:srgbClr val="00B050"/>
                </a:solidFill>
                <a:latin typeface="Arial" panose="020B0604020202020204" pitchFamily="34" charset="0"/>
                <a:ea typeface="宋体" panose="02010600030101010101" pitchFamily="2" charset="-122"/>
              </a:rPr>
              <a:t>物联网 （传感器）</a:t>
            </a:r>
            <a:endParaRPr lang="zh-CN" altLang="en-US" sz="2000" dirty="0">
              <a:latin typeface="Arial" panose="020B0604020202020204" pitchFamily="34" charset="0"/>
              <a:ea typeface="宋体" panose="02010600030101010101" pitchFamily="2" charset="-122"/>
            </a:endParaRPr>
          </a:p>
          <a:p>
            <a:endParaRPr lang="zh-CN" altLang="en-US" sz="2000" dirty="0">
              <a:latin typeface="Arial" panose="020B0604020202020204" pitchFamily="34" charset="0"/>
              <a:ea typeface="宋体" panose="02010600030101010101" pitchFamily="2" charset="-122"/>
            </a:endParaRPr>
          </a:p>
          <a:p>
            <a:r>
              <a:rPr lang="zh-CN" altLang="en-US" sz="2000" dirty="0">
                <a:latin typeface="Arial" panose="020B0604020202020204" pitchFamily="34" charset="0"/>
                <a:ea typeface="宋体" panose="02010600030101010101" pitchFamily="2" charset="-122"/>
              </a:rPr>
              <a:t>信息</a:t>
            </a:r>
            <a:r>
              <a:rPr lang="zh-CN" altLang="en-US" sz="2000" dirty="0">
                <a:solidFill>
                  <a:srgbClr val="FF0000"/>
                </a:solidFill>
                <a:latin typeface="Arial" panose="020B0604020202020204" pitchFamily="34" charset="0"/>
                <a:ea typeface="宋体" panose="02010600030101010101" pitchFamily="2" charset="-122"/>
              </a:rPr>
              <a:t>传输</a:t>
            </a:r>
            <a:r>
              <a:rPr lang="zh-CN" altLang="en-US" sz="2000" dirty="0">
                <a:latin typeface="Arial" panose="020B0604020202020204" pitchFamily="34" charset="0"/>
                <a:ea typeface="宋体" panose="02010600030101010101" pitchFamily="2" charset="-122"/>
              </a:rPr>
              <a:t>：</a:t>
            </a:r>
            <a:r>
              <a:rPr lang="zh-CN" altLang="en-US" sz="2000">
                <a:latin typeface="Arial" panose="020B0604020202020204" pitchFamily="34" charset="0"/>
                <a:ea typeface="宋体" panose="02010600030101010101" pitchFamily="2" charset="-122"/>
              </a:rPr>
              <a:t>信息与通信工程</a:t>
            </a:r>
            <a:endParaRPr lang="zh-CN" altLang="en-US" sz="2000" dirty="0">
              <a:latin typeface="Arial" panose="020B0604020202020204" pitchFamily="34" charset="0"/>
              <a:ea typeface="宋体" panose="02010600030101010101" pitchFamily="2" charset="-122"/>
            </a:endParaRPr>
          </a:p>
          <a:p>
            <a:r>
              <a:rPr lang="en-US" altLang="zh-CN" sz="2000" dirty="0">
                <a:latin typeface="Arial" panose="020B0604020202020204" pitchFamily="34" charset="0"/>
                <a:ea typeface="宋体" panose="02010600030101010101" pitchFamily="2" charset="-122"/>
              </a:rPr>
              <a:t> </a:t>
            </a:r>
            <a:endParaRPr lang="zh-CN" altLang="en-US" sz="2000" dirty="0">
              <a:latin typeface="Arial" panose="020B0604020202020204" pitchFamily="34" charset="0"/>
              <a:ea typeface="宋体" panose="02010600030101010101" pitchFamily="2" charset="-122"/>
            </a:endParaRPr>
          </a:p>
          <a:p>
            <a:r>
              <a:rPr lang="zh-CN" altLang="en-US" sz="2000" dirty="0">
                <a:latin typeface="Arial" panose="020B0604020202020204" pitchFamily="34" charset="0"/>
                <a:ea typeface="宋体" panose="02010600030101010101" pitchFamily="2" charset="-122"/>
              </a:rPr>
              <a:t>信息</a:t>
            </a:r>
            <a:r>
              <a:rPr lang="zh-CN" altLang="en-US" sz="2000" dirty="0">
                <a:solidFill>
                  <a:srgbClr val="FF0000"/>
                </a:solidFill>
                <a:latin typeface="Arial" panose="020B0604020202020204" pitchFamily="34" charset="0"/>
                <a:ea typeface="宋体" panose="02010600030101010101" pitchFamily="2" charset="-122"/>
              </a:rPr>
              <a:t>处理</a:t>
            </a:r>
            <a:r>
              <a:rPr lang="zh-CN" altLang="en-US" sz="2000" dirty="0">
                <a:latin typeface="Arial" panose="020B0604020202020204" pitchFamily="34" charset="0"/>
                <a:ea typeface="宋体" panose="02010600030101010101" pitchFamily="2" charset="-122"/>
              </a:rPr>
              <a:t>：</a:t>
            </a:r>
            <a:r>
              <a:rPr lang="zh-CN" altLang="en-US" sz="2000">
                <a:latin typeface="Arial" panose="020B0604020202020204" pitchFamily="34" charset="0"/>
                <a:ea typeface="宋体" panose="02010600030101010101" pitchFamily="2" charset="-122"/>
              </a:rPr>
              <a:t>计算机科学与技术</a:t>
            </a:r>
            <a:r>
              <a:rPr lang="zh-CN" altLang="en-US" sz="2000" dirty="0">
                <a:latin typeface="Arial" panose="020B0604020202020204" pitchFamily="34" charset="0"/>
                <a:ea typeface="宋体" panose="02010600030101010101" pitchFamily="2" charset="-122"/>
              </a:rPr>
              <a:t>  </a:t>
            </a:r>
            <a:endParaRPr lang="zh-CN" altLang="en-US" sz="2000" dirty="0">
              <a:latin typeface="Arial" panose="020B0604020202020204" pitchFamily="34" charset="0"/>
              <a:ea typeface="宋体" panose="02010600030101010101" pitchFamily="2" charset="-122"/>
            </a:endParaRPr>
          </a:p>
          <a:p>
            <a:endParaRPr lang="zh-CN" altLang="en-US" sz="2000" dirty="0">
              <a:latin typeface="Arial" panose="020B0604020202020204" pitchFamily="34" charset="0"/>
              <a:ea typeface="宋体" panose="02010600030101010101" pitchFamily="2" charset="-122"/>
            </a:endParaRPr>
          </a:p>
          <a:p>
            <a:r>
              <a:rPr lang="zh-CN" altLang="en-US" sz="2000" dirty="0">
                <a:latin typeface="Arial" panose="020B0604020202020204" pitchFamily="34" charset="0"/>
                <a:ea typeface="宋体" panose="02010600030101010101" pitchFamily="2" charset="-122"/>
              </a:rPr>
              <a:t>信息</a:t>
            </a:r>
            <a:r>
              <a:rPr lang="zh-CN" altLang="en-US" sz="2000" dirty="0">
                <a:solidFill>
                  <a:srgbClr val="FF0000"/>
                </a:solidFill>
                <a:latin typeface="Arial" panose="020B0604020202020204" pitchFamily="34" charset="0"/>
                <a:ea typeface="宋体" panose="02010600030101010101" pitchFamily="2" charset="-122"/>
              </a:rPr>
              <a:t>控制</a:t>
            </a:r>
            <a:r>
              <a:rPr lang="zh-CN" altLang="en-US" sz="2000" dirty="0">
                <a:latin typeface="Arial" panose="020B0604020202020204" pitchFamily="34" charset="0"/>
                <a:ea typeface="宋体" panose="02010600030101010101" pitchFamily="2" charset="-122"/>
              </a:rPr>
              <a:t>：</a:t>
            </a:r>
            <a:r>
              <a:rPr lang="zh-CN" altLang="en-US" sz="2000">
                <a:latin typeface="Arial" panose="020B0604020202020204" pitchFamily="34" charset="0"/>
                <a:ea typeface="宋体" panose="02010600030101010101" pitchFamily="2" charset="-122"/>
              </a:rPr>
              <a:t>控制科学与工程</a:t>
            </a:r>
            <a:endParaRPr lang="zh-CN" altLang="en-US" sz="2000" dirty="0">
              <a:latin typeface="Arial" panose="020B0604020202020204" pitchFamily="34" charset="0"/>
              <a:ea typeface="宋体" panose="02010600030101010101" pitchFamily="2" charset="-122"/>
            </a:endParaRPr>
          </a:p>
        </p:txBody>
      </p:sp>
      <p:sp>
        <p:nvSpPr>
          <p:cNvPr id="24580" name="文本框 1"/>
          <p:cNvSpPr txBox="1"/>
          <p:nvPr/>
        </p:nvSpPr>
        <p:spPr>
          <a:xfrm>
            <a:off x="971550" y="4686935"/>
            <a:ext cx="6831965" cy="1235710"/>
          </a:xfrm>
          <a:prstGeom prst="rect">
            <a:avLst/>
          </a:prstGeom>
          <a:noFill/>
          <a:ln w="9525">
            <a:noFill/>
          </a:ln>
        </p:spPr>
        <p:txBody>
          <a:bodyPr wrap="none" anchor="t">
            <a:noAutofit/>
          </a:bodyPr>
          <a:p>
            <a:pPr marL="342900">
              <a:lnSpc>
                <a:spcPct val="150000"/>
              </a:lnSpc>
              <a:buFont typeface="Arial" panose="020B0604020202020204" pitchFamily="34" charset="0"/>
              <a:buChar char="•"/>
            </a:pPr>
            <a:r>
              <a:rPr lang="zh-CN" altLang="en-US" sz="2000" b="1" noProof="1">
                <a:latin typeface="Arial" panose="020B0604020202020204" pitchFamily="34" charset="0"/>
                <a:ea typeface="宋体" panose="02010600030101010101" pitchFamily="2" charset="-122"/>
                <a:cs typeface="+mn-cs"/>
                <a:sym typeface="宋体" panose="02010600030101010101" pitchFamily="2" charset="-122"/>
              </a:rPr>
              <a:t>电子科学与技术：</a:t>
            </a:r>
            <a:endParaRPr lang="zh-CN" altLang="en-US" sz="2000" b="1" noProof="1">
              <a:latin typeface="Arial" panose="020B0604020202020204" pitchFamily="34" charset="0"/>
              <a:ea typeface="宋体" panose="02010600030101010101" pitchFamily="2" charset="-122"/>
              <a:cs typeface="+mn-cs"/>
              <a:sym typeface="宋体" panose="02010600030101010101" pitchFamily="2" charset="-122"/>
            </a:endParaRPr>
          </a:p>
          <a:p>
            <a:pPr marL="342900">
              <a:lnSpc>
                <a:spcPct val="150000"/>
              </a:lnSpc>
              <a:buFont typeface="Arial" panose="020B0604020202020204" pitchFamily="34" charset="0"/>
            </a:pPr>
            <a:r>
              <a:rPr lang="en-US" altLang="zh-CN" sz="2000" b="1" noProof="1">
                <a:solidFill>
                  <a:schemeClr val="tx1"/>
                </a:solidFill>
                <a:latin typeface="Arial" panose="020B0604020202020204" pitchFamily="34" charset="0"/>
                <a:ea typeface="宋体" panose="02010600030101010101" pitchFamily="2" charset="-122"/>
                <a:cs typeface="+mn-cs"/>
                <a:sym typeface="+mn-ea"/>
              </a:rPr>
              <a:t>        </a:t>
            </a:r>
            <a:r>
              <a:rPr lang="zh-CN" altLang="en-US" sz="2000" b="1" noProof="1">
                <a:solidFill>
                  <a:schemeClr val="tx1"/>
                </a:solidFill>
                <a:latin typeface="Arial" panose="020B0604020202020204" pitchFamily="34" charset="0"/>
                <a:ea typeface="宋体" panose="02010600030101010101" pitchFamily="2" charset="-122"/>
                <a:cs typeface="+mn-cs"/>
                <a:sym typeface="+mn-ea"/>
              </a:rPr>
              <a:t>为上述其它学科提供材料、器件、系统等（硬件）</a:t>
            </a:r>
            <a:endParaRPr lang="zh-CN" altLang="en-US" sz="2000" b="1" noProof="1">
              <a:solidFill>
                <a:schemeClr val="tx1"/>
              </a:solidFill>
              <a:sym typeface="+mn-ea"/>
            </a:endParaRPr>
          </a:p>
          <a:p>
            <a:pPr>
              <a:lnSpc>
                <a:spcPct val="150000"/>
              </a:lnSpc>
              <a:buFont typeface="Arial" panose="020B0604020202020204" pitchFamily="34" charset="0"/>
            </a:pPr>
            <a:r>
              <a:rPr lang="zh-CN" altLang="en-US" sz="2000" b="1" noProof="1">
                <a:solidFill>
                  <a:schemeClr val="tx1"/>
                </a:solidFill>
                <a:latin typeface="Arial" panose="020B0604020202020204" pitchFamily="34" charset="0"/>
                <a:ea typeface="宋体" panose="02010600030101010101" pitchFamily="2" charset="-122"/>
                <a:cs typeface="+mn-cs"/>
                <a:sym typeface="+mn-ea"/>
              </a:rPr>
              <a:t>  </a:t>
            </a:r>
            <a:endParaRPr lang="zh-CN" altLang="en-US" sz="2000" b="1" noProof="1">
              <a:solidFill>
                <a:schemeClr val="tx1"/>
              </a:solidFill>
            </a:endParaRPr>
          </a:p>
          <a:p>
            <a:endParaRPr lang="zh-CN" altLang="en-US" sz="2000" b="1" noProof="1">
              <a:solidFill>
                <a:schemeClr val="tx1"/>
              </a:solidFill>
              <a:latin typeface="Arial" panose="020B0604020202020204" pitchFamily="34" charset="0"/>
              <a:ea typeface="宋体" panose="02010600030101010101" pitchFamily="2" charset="-122"/>
              <a:sym typeface="宋体" panose="02010600030101010101" pitchFamily="2" charset="-122"/>
            </a:endParaRPr>
          </a:p>
        </p:txBody>
      </p:sp>
      <p:sp>
        <p:nvSpPr>
          <p:cNvPr id="24581" name="文本框 1"/>
          <p:cNvSpPr txBox="1"/>
          <p:nvPr/>
        </p:nvSpPr>
        <p:spPr>
          <a:xfrm>
            <a:off x="965200" y="692150"/>
            <a:ext cx="6318250" cy="522288"/>
          </a:xfrm>
          <a:prstGeom prst="rect">
            <a:avLst/>
          </a:prstGeom>
          <a:noFill/>
          <a:ln w="9525">
            <a:noFill/>
          </a:ln>
        </p:spPr>
        <p:txBody>
          <a:bodyPr wrap="none" anchor="t" anchorCtr="0">
            <a:spAutoFit/>
          </a:bodyPr>
          <a:p>
            <a:r>
              <a:rPr lang="en-US" altLang="zh-CN" sz="2800" b="1">
                <a:solidFill>
                  <a:schemeClr val="tx1"/>
                </a:solidFill>
                <a:latin typeface="Arial" panose="020B0604020202020204" pitchFamily="34" charset="0"/>
                <a:ea typeface="宋体" panose="02010600030101010101" pitchFamily="2" charset="-122"/>
              </a:rPr>
              <a:t>2) </a:t>
            </a:r>
            <a:r>
              <a:rPr lang="zh-CN" altLang="en-US" sz="2800" b="1">
                <a:solidFill>
                  <a:schemeClr val="tx1"/>
                </a:solidFill>
                <a:latin typeface="Arial" panose="020B0604020202020204" pitchFamily="34" charset="0"/>
                <a:ea typeface="宋体" panose="02010600030101010101" pitchFamily="2" charset="-122"/>
              </a:rPr>
              <a:t>信息领域</a:t>
            </a:r>
            <a:r>
              <a:rPr lang="zh-CN" altLang="en-US" sz="2800" b="1">
                <a:latin typeface="Arial" panose="020B0604020202020204" pitchFamily="34" charset="0"/>
                <a:ea typeface="宋体" panose="02010600030101010101" pitchFamily="2" charset="-122"/>
              </a:rPr>
              <a:t>主要的一级学科之间的关系</a:t>
            </a:r>
            <a:endParaRPr lang="zh-CN" altLang="en-US" sz="2800" b="1">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7460"/>
                                        </p:tgtEl>
                                        <p:attrNameLst>
                                          <p:attrName>style.visibility</p:attrName>
                                        </p:attrNameLst>
                                      </p:cBhvr>
                                      <p:to>
                                        <p:strVal val="visible"/>
                                      </p:to>
                                    </p:set>
                                    <p:anim calcmode="lin" valueType="num">
                                      <p:cBhvr>
                                        <p:cTn id="7" dur="500" fill="hold"/>
                                        <p:tgtEl>
                                          <p:spTgt spid="147460"/>
                                        </p:tgtEl>
                                        <p:attrNameLst>
                                          <p:attrName>ppt_x</p:attrName>
                                        </p:attrNameLst>
                                      </p:cBhvr>
                                      <p:tavLst>
                                        <p:tav tm="0">
                                          <p:val>
                                            <p:strVal val="#ppt_x"/>
                                          </p:val>
                                        </p:tav>
                                        <p:tav tm="100000">
                                          <p:val>
                                            <p:strVal val="#ppt_x"/>
                                          </p:val>
                                        </p:tav>
                                      </p:tavLst>
                                    </p:anim>
                                    <p:anim calcmode="lin" valueType="num">
                                      <p:cBhvr>
                                        <p:cTn id="8" dur="500" fill="hold"/>
                                        <p:tgtEl>
                                          <p:spTgt spid="1474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6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1403350" y="1268730"/>
            <a:ext cx="6629400" cy="4244340"/>
          </a:xfrm>
          <a:prstGeom prst="rect">
            <a:avLst/>
          </a:prstGeom>
        </p:spPr>
      </p:pic>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标题 5"/>
          <p:cNvSpPr>
            <a:spLocks noGrp="1"/>
          </p:cNvSpPr>
          <p:nvPr>
            <p:ph type="title"/>
          </p:nvPr>
        </p:nvSpPr>
        <p:spPr/>
        <p:txBody>
          <a:bodyPr anchor="ctr" anchorCtr="0"/>
          <a:p>
            <a:pPr algn="l"/>
            <a:r>
              <a:rPr lang="en-US" altLang="zh-CN" sz="2400" b="1">
                <a:latin typeface="隶书" panose="02010509060101010101" pitchFamily="49" charset="-122"/>
                <a:ea typeface="隶书" panose="02010509060101010101" pitchFamily="49" charset="-122"/>
              </a:rPr>
              <a:t>3</a:t>
            </a:r>
            <a:r>
              <a:rPr lang="zh-CN" altLang="en-US" sz="2400" b="1">
                <a:latin typeface="隶书" panose="02010509060101010101" pitchFamily="49" charset="-122"/>
                <a:ea typeface="隶书" panose="02010509060101010101" pitchFamily="49" charset="-122"/>
              </a:rPr>
              <a:t>）与数学、物理学等一级学科的关系</a:t>
            </a:r>
            <a:endParaRPr lang="zh-CN" altLang="en-US" sz="2400" b="1">
              <a:latin typeface="隶书" panose="02010509060101010101" pitchFamily="49" charset="-122"/>
              <a:ea typeface="隶书" panose="02010509060101010101" pitchFamily="49" charset="-122"/>
            </a:endParaRPr>
          </a:p>
        </p:txBody>
      </p:sp>
      <p:sp>
        <p:nvSpPr>
          <p:cNvPr id="3" name="内容占位符 2"/>
          <p:cNvSpPr>
            <a:spLocks noGrp="1"/>
          </p:cNvSpPr>
          <p:nvPr>
            <p:ph sz="half" idx="1"/>
          </p:nvPr>
        </p:nvSpPr>
        <p:spPr>
          <a:xfrm>
            <a:off x="5939790" y="1633220"/>
            <a:ext cx="2523490" cy="3356610"/>
          </a:xfrm>
        </p:spPr>
        <p:txBody>
          <a:bodyPr/>
          <a:p>
            <a:pPr marL="0" marR="0" indent="0" algn="l" defTabSz="914400" rtl="0" eaLnBrk="1" fontAlgn="base" latinLnBrk="0" hangingPunct="1">
              <a:lnSpc>
                <a:spcPct val="100000"/>
              </a:lnSpc>
              <a:spcBef>
                <a:spcPct val="20000"/>
              </a:spcBef>
              <a:spcAft>
                <a:spcPct val="0"/>
              </a:spcAft>
              <a:buClrTx/>
              <a:buSzTx/>
              <a:buFontTx/>
              <a:buNone/>
            </a:pPr>
            <a:endParaRPr kumimoji="0" lang="zh-CN" altLang="en-US" sz="3200" b="0" i="0" u="none" strike="noStrike" kern="1200" cap="none" spc="0" normalizeH="0" baseline="0" noProof="1">
              <a:solidFill>
                <a:schemeClr val="tx1"/>
              </a:solidFill>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r>
              <a:rPr kumimoji="0" lang="zh-CN" altLang="en-US" sz="2000" b="0" i="0" u="none" strike="noStrike" kern="1200" cap="none" spc="0" normalizeH="0" baseline="0" noProof="1">
                <a:solidFill>
                  <a:schemeClr val="tx1"/>
                </a:solidFill>
                <a:latin typeface="+mn-lt"/>
                <a:ea typeface="+mn-ea"/>
                <a:cs typeface="+mn-cs"/>
              </a:rPr>
              <a:t>数学、物理知识的具体应用</a:t>
            </a:r>
            <a:endParaRPr kumimoji="0" lang="zh-CN" altLang="en-US" sz="2000" b="0" i="0" u="none" strike="noStrike" kern="1200" cap="none" spc="0" normalizeH="0" baseline="0" noProof="1">
              <a:solidFill>
                <a:schemeClr val="tx1"/>
              </a:solidFill>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endParaRPr kumimoji="0" lang="zh-CN" altLang="en-US" sz="2000" b="0" i="0" u="none" strike="noStrike" kern="1200" cap="none" spc="0" normalizeH="0" baseline="0" noProof="1">
              <a:solidFill>
                <a:schemeClr val="tx1"/>
              </a:solidFill>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r>
              <a:rPr kumimoji="0" lang="zh-CN" altLang="en-US" sz="2000" b="0" i="0" u="none" strike="noStrike" kern="1200" cap="none" spc="0" normalizeH="0" baseline="0" noProof="1">
                <a:solidFill>
                  <a:schemeClr val="tx1"/>
                </a:solidFill>
                <a:latin typeface="+mn-lt"/>
                <a:ea typeface="+mn-ea"/>
                <a:cs typeface="+mn-cs"/>
              </a:rPr>
              <a:t>为</a:t>
            </a:r>
            <a:r>
              <a:rPr lang="zh-CN" altLang="en-US" sz="2000">
                <a:sym typeface="+mn-ea"/>
              </a:rPr>
              <a:t>数学、物理</a:t>
            </a:r>
            <a:r>
              <a:rPr kumimoji="0" lang="zh-CN" altLang="en-US" sz="2000" b="0" i="0" u="none" strike="noStrike" kern="1200" cap="none" spc="0" normalizeH="0" baseline="0" noProof="1">
                <a:solidFill>
                  <a:schemeClr val="tx1"/>
                </a:solidFill>
                <a:latin typeface="+mn-lt"/>
                <a:ea typeface="+mn-ea"/>
                <a:cs typeface="+mn-cs"/>
              </a:rPr>
              <a:t>学科的发展提供新的素材、工具和发展方向</a:t>
            </a:r>
            <a:endParaRPr kumimoji="0" lang="zh-CN" altLang="en-US" sz="2000" b="0" i="0" u="none" strike="noStrike" kern="1200" cap="none" spc="0" normalizeH="0" baseline="0" noProof="1">
              <a:solidFill>
                <a:schemeClr val="tx1"/>
              </a:solidFill>
              <a:latin typeface="+mn-lt"/>
              <a:ea typeface="+mn-ea"/>
              <a:cs typeface="+mn-cs"/>
            </a:endParaRPr>
          </a:p>
        </p:txBody>
      </p:sp>
      <p:pic>
        <p:nvPicPr>
          <p:cNvPr id="5" name="内容占位符 4"/>
          <p:cNvPicPr>
            <a:picLocks noChangeAspect="1"/>
          </p:cNvPicPr>
          <p:nvPr>
            <p:ph sz="half" idx="2"/>
            <p:custDataLst>
              <p:tags r:id="rId1"/>
            </p:custDataLst>
          </p:nvPr>
        </p:nvPicPr>
        <p:blipFill>
          <a:blip r:embed="rId2"/>
          <a:stretch>
            <a:fillRect/>
          </a:stretch>
        </p:blipFill>
        <p:spPr>
          <a:xfrm>
            <a:off x="899160" y="1484630"/>
            <a:ext cx="4909820" cy="357568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1"/>
          </p:nvPr>
        </p:nvSpPr>
        <p:spPr>
          <a:xfrm>
            <a:off x="3564255" y="1052195"/>
            <a:ext cx="4750435" cy="4102735"/>
          </a:xfrm>
        </p:spPr>
        <p:txBody>
          <a:bodyPr/>
          <a:p>
            <a:pPr algn="just">
              <a:lnSpc>
                <a:spcPct val="150000"/>
              </a:lnSpc>
              <a:spcBef>
                <a:spcPts val="0"/>
              </a:spcBef>
            </a:pPr>
            <a:r>
              <a:rPr lang="zh-CN" altLang="en-US" sz="2400"/>
              <a:t>任正非：“芯片这个东西砸钱不行的，得砸数学家、物理学家、化学家，中国要踏踏实实在数学、物理、化学、神经学、脑科学各个方面努力努力地去改变。我们可能从这个世界上站起来。”</a:t>
            </a:r>
            <a:endParaRPr lang="zh-CN" altLang="en-US" sz="2400"/>
          </a:p>
        </p:txBody>
      </p:sp>
      <p:pic>
        <p:nvPicPr>
          <p:cNvPr id="100" name="图片 99"/>
          <p:cNvPicPr/>
          <p:nvPr/>
        </p:nvPicPr>
        <p:blipFill>
          <a:blip r:embed="rId1"/>
          <a:stretch>
            <a:fillRect/>
          </a:stretch>
        </p:blipFill>
        <p:spPr>
          <a:xfrm>
            <a:off x="1259840" y="1124585"/>
            <a:ext cx="2210435" cy="1784350"/>
          </a:xfrm>
          <a:prstGeom prst="rect">
            <a:avLst/>
          </a:prstGeom>
          <a:noFill/>
          <a:ln w="9525">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 name="TextBox 76"/>
          <p:cNvSpPr txBox="1"/>
          <p:nvPr/>
        </p:nvSpPr>
        <p:spPr>
          <a:xfrm>
            <a:off x="71438" y="1243013"/>
            <a:ext cx="4500562" cy="398462"/>
          </a:xfrm>
          <a:prstGeom prst="rect">
            <a:avLst/>
          </a:prstGeom>
          <a:noFill/>
          <a:ln w="9525">
            <a:noFill/>
          </a:ln>
        </p:spPr>
        <p:txBody>
          <a:bodyPr anchor="t" anchorCtr="0">
            <a:spAutoFit/>
          </a:bodyPr>
          <a:p>
            <a:pPr>
              <a:buFont typeface="Wingdings" panose="05000000000000000000" pitchFamily="2" charset="2"/>
              <a:buChar char="Ø"/>
            </a:pPr>
            <a:r>
              <a:rPr lang="en-US" altLang="zh-CN" sz="2000" b="1" dirty="0">
                <a:latin typeface="Arial" panose="020B0604020202020204" pitchFamily="34" charset="0"/>
                <a:ea typeface="隶书" panose="02010509060101010101" pitchFamily="49" charset="-122"/>
              </a:rPr>
              <a:t>4) </a:t>
            </a:r>
            <a:r>
              <a:rPr lang="zh-CN" altLang="en-US" sz="2000" b="1" dirty="0">
                <a:latin typeface="Arial" panose="020B0604020202020204" pitchFamily="34" charset="0"/>
                <a:ea typeface="隶书" panose="02010509060101010101" pitchFamily="49" charset="-122"/>
              </a:rPr>
              <a:t>产业与学科的对应关系</a:t>
            </a:r>
            <a:endParaRPr lang="zh-CN" altLang="en-US" sz="2000" b="1" dirty="0">
              <a:latin typeface="Arial" panose="020B0604020202020204" pitchFamily="34" charset="0"/>
              <a:ea typeface="隶书" panose="02010509060101010101" pitchFamily="49" charset="-122"/>
            </a:endParaRPr>
          </a:p>
        </p:txBody>
      </p:sp>
      <p:grpSp>
        <p:nvGrpSpPr>
          <p:cNvPr id="2" name="组合 53"/>
          <p:cNvGrpSpPr/>
          <p:nvPr/>
        </p:nvGrpSpPr>
        <p:grpSpPr>
          <a:xfrm>
            <a:off x="5321300" y="2312988"/>
            <a:ext cx="3143250" cy="4500562"/>
            <a:chOff x="4929188" y="2000250"/>
            <a:chExt cx="3143250" cy="4500563"/>
          </a:xfrm>
        </p:grpSpPr>
        <p:grpSp>
          <p:nvGrpSpPr>
            <p:cNvPr id="28675" name="组合 52"/>
            <p:cNvGrpSpPr/>
            <p:nvPr/>
          </p:nvGrpSpPr>
          <p:grpSpPr>
            <a:xfrm>
              <a:off x="4929188" y="2000250"/>
              <a:ext cx="3000375" cy="500062"/>
              <a:chOff x="4929188" y="2000250"/>
              <a:chExt cx="3000375" cy="500062"/>
            </a:xfrm>
          </p:grpSpPr>
          <p:sp>
            <p:nvSpPr>
              <p:cNvPr id="11" name="椭圆 10"/>
              <p:cNvSpPr/>
              <p:nvPr/>
            </p:nvSpPr>
            <p:spPr bwMode="auto">
              <a:xfrm>
                <a:off x="4929188" y="2000250"/>
                <a:ext cx="2928938" cy="500062"/>
              </a:xfrm>
              <a:prstGeom prst="ellipse">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chemeClr val="lt1"/>
                  </a:solidFill>
                  <a:effectLst/>
                  <a:uLnTx/>
                  <a:uFillTx/>
                  <a:latin typeface="+mn-lt"/>
                  <a:ea typeface="+mn-ea"/>
                  <a:cs typeface="+mn-cs"/>
                </a:endParaRPr>
              </a:p>
            </p:txBody>
          </p:sp>
          <p:sp>
            <p:nvSpPr>
              <p:cNvPr id="28677" name="TextBox 14"/>
              <p:cNvSpPr txBox="1"/>
              <p:nvPr/>
            </p:nvSpPr>
            <p:spPr>
              <a:xfrm>
                <a:off x="5286693" y="2072005"/>
                <a:ext cx="2642870" cy="368185"/>
              </a:xfrm>
              <a:prstGeom prst="rect">
                <a:avLst/>
              </a:prstGeom>
              <a:noFill/>
              <a:ln w="9525">
                <a:noFill/>
              </a:ln>
            </p:spPr>
            <p:txBody>
              <a:bodyPr wrap="square" anchor="t" anchorCtr="0">
                <a:spAutoFit/>
              </a:bodyPr>
              <a:p>
                <a:r>
                  <a:rPr lang="zh-CN" altLang="en-US" sz="2000" b="1" dirty="0">
                    <a:solidFill>
                      <a:srgbClr val="FF0000"/>
                    </a:solidFill>
                    <a:latin typeface="Arial" panose="020B0604020202020204" pitchFamily="34" charset="0"/>
                    <a:ea typeface="隶书" panose="02010509060101010101" pitchFamily="49" charset="-122"/>
                  </a:rPr>
                  <a:t>微电子、光电子产业</a:t>
                </a:r>
                <a:endParaRPr lang="zh-CN" altLang="en-US" sz="2000" b="1" dirty="0">
                  <a:solidFill>
                    <a:srgbClr val="FF0000"/>
                  </a:solidFill>
                  <a:latin typeface="Arial" panose="020B0604020202020204" pitchFamily="34" charset="0"/>
                  <a:ea typeface="隶书" panose="02010509060101010101" pitchFamily="49" charset="-122"/>
                </a:endParaRPr>
              </a:p>
            </p:txBody>
          </p:sp>
        </p:grpSp>
        <p:grpSp>
          <p:nvGrpSpPr>
            <p:cNvPr id="28678" name="组合 23"/>
            <p:cNvGrpSpPr/>
            <p:nvPr/>
          </p:nvGrpSpPr>
          <p:grpSpPr>
            <a:xfrm>
              <a:off x="5000626" y="2571750"/>
              <a:ext cx="2928937" cy="500062"/>
              <a:chOff x="5072066" y="2714620"/>
              <a:chExt cx="2928957" cy="500065"/>
            </a:xfrm>
          </p:grpSpPr>
          <p:sp>
            <p:nvSpPr>
              <p:cNvPr id="12" name="椭圆 11"/>
              <p:cNvSpPr/>
              <p:nvPr/>
            </p:nvSpPr>
            <p:spPr>
              <a:xfrm>
                <a:off x="5072066" y="2714620"/>
                <a:ext cx="2928957" cy="500065"/>
              </a:xfrm>
              <a:prstGeom prst="ellipse">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chemeClr val="lt1"/>
                  </a:solidFill>
                  <a:effectLst/>
                  <a:uLnTx/>
                  <a:uFillTx/>
                  <a:latin typeface="+mn-lt"/>
                  <a:ea typeface="+mn-ea"/>
                  <a:cs typeface="+mn-cs"/>
                </a:endParaRPr>
              </a:p>
            </p:txBody>
          </p:sp>
          <p:sp>
            <p:nvSpPr>
              <p:cNvPr id="28680" name="TextBox 16"/>
              <p:cNvSpPr txBox="1"/>
              <p:nvPr/>
            </p:nvSpPr>
            <p:spPr>
              <a:xfrm>
                <a:off x="5500694" y="2786057"/>
                <a:ext cx="2286016" cy="338556"/>
              </a:xfrm>
              <a:prstGeom prst="rect">
                <a:avLst/>
              </a:prstGeom>
              <a:noFill/>
              <a:ln w="9525">
                <a:noFill/>
              </a:ln>
            </p:spPr>
            <p:txBody>
              <a:bodyPr anchor="t" anchorCtr="0">
                <a:spAutoFit/>
              </a:bodyPr>
              <a:p>
                <a:r>
                  <a:rPr lang="zh-CN" altLang="en-US" sz="1600" b="1" dirty="0">
                    <a:solidFill>
                      <a:srgbClr val="FF0000"/>
                    </a:solidFill>
                    <a:latin typeface="Arial" panose="020B0604020202020204" pitchFamily="34" charset="0"/>
                    <a:ea typeface="隶书" panose="02010509060101010101" pitchFamily="49" charset="-122"/>
                  </a:rPr>
                  <a:t>通信产业（含专业软件）</a:t>
                </a:r>
                <a:endParaRPr lang="zh-CN" altLang="en-US" sz="1600" b="1" dirty="0">
                  <a:solidFill>
                    <a:srgbClr val="FF0000"/>
                  </a:solidFill>
                  <a:latin typeface="Arial" panose="020B0604020202020204" pitchFamily="34" charset="0"/>
                  <a:ea typeface="隶书" panose="02010509060101010101" pitchFamily="49" charset="-122"/>
                </a:endParaRPr>
              </a:p>
            </p:txBody>
          </p:sp>
        </p:grpSp>
        <p:grpSp>
          <p:nvGrpSpPr>
            <p:cNvPr id="28681" name="组合 24"/>
            <p:cNvGrpSpPr/>
            <p:nvPr/>
          </p:nvGrpSpPr>
          <p:grpSpPr>
            <a:xfrm>
              <a:off x="4929188" y="3143250"/>
              <a:ext cx="2928937" cy="500063"/>
              <a:chOff x="5143504" y="3357562"/>
              <a:chExt cx="2928957" cy="500066"/>
            </a:xfrm>
          </p:grpSpPr>
          <p:sp>
            <p:nvSpPr>
              <p:cNvPr id="13" name="椭圆 12"/>
              <p:cNvSpPr/>
              <p:nvPr/>
            </p:nvSpPr>
            <p:spPr>
              <a:xfrm>
                <a:off x="5143504" y="3357562"/>
                <a:ext cx="2928958" cy="500065"/>
              </a:xfrm>
              <a:prstGeom prst="ellipse">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chemeClr val="lt1"/>
                  </a:solidFill>
                  <a:effectLst/>
                  <a:uLnTx/>
                  <a:uFillTx/>
                  <a:latin typeface="+mn-lt"/>
                  <a:ea typeface="+mn-ea"/>
                  <a:cs typeface="+mn-cs"/>
                </a:endParaRPr>
              </a:p>
            </p:txBody>
          </p:sp>
          <p:sp>
            <p:nvSpPr>
              <p:cNvPr id="28683" name="TextBox 18"/>
              <p:cNvSpPr txBox="1"/>
              <p:nvPr/>
            </p:nvSpPr>
            <p:spPr>
              <a:xfrm>
                <a:off x="5500694" y="3429000"/>
                <a:ext cx="2071702" cy="366715"/>
              </a:xfrm>
              <a:prstGeom prst="rect">
                <a:avLst/>
              </a:prstGeom>
              <a:noFill/>
              <a:ln w="9525">
                <a:noFill/>
              </a:ln>
            </p:spPr>
            <p:txBody>
              <a:bodyPr anchor="t" anchorCtr="0">
                <a:spAutoFit/>
              </a:bodyPr>
              <a:p>
                <a:r>
                  <a:rPr lang="zh-CN" altLang="en-US" b="1" dirty="0">
                    <a:solidFill>
                      <a:srgbClr val="FF0000"/>
                    </a:solidFill>
                    <a:latin typeface="Arial" panose="020B0604020202020204" pitchFamily="34" charset="0"/>
                    <a:ea typeface="隶书" panose="02010509060101010101" pitchFamily="49" charset="-122"/>
                  </a:rPr>
                  <a:t>计算机硬件产业</a:t>
                </a:r>
                <a:endParaRPr lang="zh-CN" altLang="en-US" b="1" dirty="0">
                  <a:solidFill>
                    <a:srgbClr val="FF0000"/>
                  </a:solidFill>
                  <a:latin typeface="Arial" panose="020B0604020202020204" pitchFamily="34" charset="0"/>
                  <a:ea typeface="隶书" panose="02010509060101010101" pitchFamily="49" charset="-122"/>
                </a:endParaRPr>
              </a:p>
            </p:txBody>
          </p:sp>
        </p:grpSp>
        <p:grpSp>
          <p:nvGrpSpPr>
            <p:cNvPr id="28684" name="组合 25"/>
            <p:cNvGrpSpPr/>
            <p:nvPr/>
          </p:nvGrpSpPr>
          <p:grpSpPr>
            <a:xfrm>
              <a:off x="5000626" y="3714750"/>
              <a:ext cx="2928937" cy="500062"/>
              <a:chOff x="5214942" y="3929066"/>
              <a:chExt cx="2928957" cy="500065"/>
            </a:xfrm>
          </p:grpSpPr>
          <p:sp>
            <p:nvSpPr>
              <p:cNvPr id="14" name="椭圆 13"/>
              <p:cNvSpPr/>
              <p:nvPr/>
            </p:nvSpPr>
            <p:spPr>
              <a:xfrm>
                <a:off x="5214942" y="3929066"/>
                <a:ext cx="2928957" cy="500065"/>
              </a:xfrm>
              <a:prstGeom prst="ellipse">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chemeClr val="lt1"/>
                  </a:solidFill>
                  <a:effectLst/>
                  <a:uLnTx/>
                  <a:uFillTx/>
                  <a:latin typeface="+mn-lt"/>
                  <a:ea typeface="+mn-ea"/>
                  <a:cs typeface="+mn-cs"/>
                </a:endParaRPr>
              </a:p>
            </p:txBody>
          </p:sp>
          <p:sp>
            <p:nvSpPr>
              <p:cNvPr id="28686" name="TextBox 20"/>
              <p:cNvSpPr txBox="1"/>
              <p:nvPr/>
            </p:nvSpPr>
            <p:spPr>
              <a:xfrm>
                <a:off x="5643570" y="4000504"/>
                <a:ext cx="1928825" cy="369334"/>
              </a:xfrm>
              <a:prstGeom prst="rect">
                <a:avLst/>
              </a:prstGeom>
              <a:noFill/>
              <a:ln w="9525">
                <a:noFill/>
              </a:ln>
            </p:spPr>
            <p:txBody>
              <a:bodyPr anchor="t" anchorCtr="0">
                <a:spAutoFit/>
              </a:bodyPr>
              <a:p>
                <a:r>
                  <a:rPr lang="zh-CN" altLang="en-US" b="1" dirty="0">
                    <a:solidFill>
                      <a:srgbClr val="FF0000"/>
                    </a:solidFill>
                    <a:latin typeface="Arial" panose="020B0604020202020204" pitchFamily="34" charset="0"/>
                    <a:ea typeface="隶书" panose="02010509060101010101" pitchFamily="49" charset="-122"/>
                  </a:rPr>
                  <a:t>软件产业</a:t>
                </a:r>
                <a:endParaRPr lang="zh-CN" altLang="en-US" b="1" dirty="0">
                  <a:solidFill>
                    <a:srgbClr val="FF0000"/>
                  </a:solidFill>
                  <a:latin typeface="Arial" panose="020B0604020202020204" pitchFamily="34" charset="0"/>
                  <a:ea typeface="隶书" panose="02010509060101010101" pitchFamily="49" charset="-122"/>
                </a:endParaRPr>
              </a:p>
            </p:txBody>
          </p:sp>
        </p:grpSp>
        <p:sp>
          <p:nvSpPr>
            <p:cNvPr id="23" name="椭圆 22"/>
            <p:cNvSpPr/>
            <p:nvPr/>
          </p:nvSpPr>
          <p:spPr bwMode="auto">
            <a:xfrm>
              <a:off x="5072063" y="4857751"/>
              <a:ext cx="2928938" cy="500062"/>
            </a:xfrm>
            <a:prstGeom prst="ellipse">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chemeClr val="lt1"/>
                </a:solidFill>
                <a:effectLst/>
                <a:uLnTx/>
                <a:uFillTx/>
                <a:latin typeface="+mn-lt"/>
                <a:ea typeface="+mn-ea"/>
                <a:cs typeface="+mn-cs"/>
              </a:endParaRPr>
            </a:p>
          </p:txBody>
        </p:sp>
        <p:grpSp>
          <p:nvGrpSpPr>
            <p:cNvPr id="28688" name="组合 27"/>
            <p:cNvGrpSpPr/>
            <p:nvPr/>
          </p:nvGrpSpPr>
          <p:grpSpPr>
            <a:xfrm>
              <a:off x="5000626" y="4286251"/>
              <a:ext cx="2928937" cy="500062"/>
              <a:chOff x="5214942" y="4143381"/>
              <a:chExt cx="2928957" cy="500065"/>
            </a:xfrm>
          </p:grpSpPr>
          <p:sp>
            <p:nvSpPr>
              <p:cNvPr id="22" name="椭圆 21"/>
              <p:cNvSpPr/>
              <p:nvPr/>
            </p:nvSpPr>
            <p:spPr>
              <a:xfrm>
                <a:off x="5214942" y="4143381"/>
                <a:ext cx="2928957" cy="500065"/>
              </a:xfrm>
              <a:prstGeom prst="ellipse">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chemeClr val="lt1"/>
                  </a:solidFill>
                  <a:effectLst/>
                  <a:uLnTx/>
                  <a:uFillTx/>
                  <a:latin typeface="+mn-lt"/>
                  <a:ea typeface="+mn-ea"/>
                  <a:cs typeface="+mn-cs"/>
                </a:endParaRPr>
              </a:p>
            </p:txBody>
          </p:sp>
          <p:sp>
            <p:nvSpPr>
              <p:cNvPr id="28690" name="TextBox 26"/>
              <p:cNvSpPr txBox="1"/>
              <p:nvPr/>
            </p:nvSpPr>
            <p:spPr>
              <a:xfrm>
                <a:off x="5643570" y="4214818"/>
                <a:ext cx="2000264" cy="369334"/>
              </a:xfrm>
              <a:prstGeom prst="rect">
                <a:avLst/>
              </a:prstGeom>
              <a:noFill/>
              <a:ln w="9525">
                <a:noFill/>
              </a:ln>
            </p:spPr>
            <p:txBody>
              <a:bodyPr anchor="t" anchorCtr="0">
                <a:spAutoFit/>
              </a:bodyPr>
              <a:p>
                <a:r>
                  <a:rPr lang="zh-CN" altLang="en-US" b="1" dirty="0">
                    <a:solidFill>
                      <a:srgbClr val="FF0000"/>
                    </a:solidFill>
                    <a:latin typeface="Arial" panose="020B0604020202020204" pitchFamily="34" charset="0"/>
                    <a:ea typeface="隶书" panose="02010509060101010101" pitchFamily="49" charset="-122"/>
                  </a:rPr>
                  <a:t>数字家电产业</a:t>
                </a:r>
                <a:endParaRPr lang="zh-CN" altLang="en-US" b="1" dirty="0">
                  <a:solidFill>
                    <a:srgbClr val="FF0000"/>
                  </a:solidFill>
                  <a:latin typeface="Arial" panose="020B0604020202020204" pitchFamily="34" charset="0"/>
                  <a:ea typeface="隶书" panose="02010509060101010101" pitchFamily="49" charset="-122"/>
                </a:endParaRPr>
              </a:p>
            </p:txBody>
          </p:sp>
        </p:grpSp>
        <p:sp>
          <p:nvSpPr>
            <p:cNvPr id="28691" name="TextBox 28"/>
            <p:cNvSpPr txBox="1"/>
            <p:nvPr/>
          </p:nvSpPr>
          <p:spPr>
            <a:xfrm>
              <a:off x="5500688" y="4929188"/>
              <a:ext cx="1928813" cy="369332"/>
            </a:xfrm>
            <a:prstGeom prst="rect">
              <a:avLst/>
            </a:prstGeom>
            <a:noFill/>
            <a:ln w="9525">
              <a:noFill/>
            </a:ln>
          </p:spPr>
          <p:txBody>
            <a:bodyPr anchor="t" anchorCtr="0">
              <a:spAutoFit/>
            </a:bodyPr>
            <a:p>
              <a:r>
                <a:rPr lang="zh-CN" altLang="en-US" b="1" dirty="0">
                  <a:solidFill>
                    <a:srgbClr val="FF0000"/>
                  </a:solidFill>
                  <a:latin typeface="Arial" panose="020B0604020202020204" pitchFamily="34" charset="0"/>
                  <a:ea typeface="隶书" panose="02010509060101010101" pitchFamily="49" charset="-122"/>
                </a:rPr>
                <a:t>互联网产品</a:t>
              </a:r>
              <a:endParaRPr lang="zh-CN" altLang="en-US" b="1" dirty="0">
                <a:solidFill>
                  <a:srgbClr val="FF0000"/>
                </a:solidFill>
                <a:latin typeface="Arial" panose="020B0604020202020204" pitchFamily="34" charset="0"/>
                <a:ea typeface="隶书" panose="02010509060101010101" pitchFamily="49" charset="-122"/>
              </a:endParaRPr>
            </a:p>
          </p:txBody>
        </p:sp>
        <p:sp>
          <p:nvSpPr>
            <p:cNvPr id="30" name="椭圆 29"/>
            <p:cNvSpPr/>
            <p:nvPr/>
          </p:nvSpPr>
          <p:spPr bwMode="auto">
            <a:xfrm>
              <a:off x="5072063" y="5429251"/>
              <a:ext cx="2928938" cy="500062"/>
            </a:xfrm>
            <a:prstGeom prst="ellipse">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chemeClr val="lt1"/>
                </a:solidFill>
                <a:effectLst/>
                <a:uLnTx/>
                <a:uFillTx/>
                <a:latin typeface="+mn-lt"/>
                <a:ea typeface="+mn-ea"/>
                <a:cs typeface="+mn-cs"/>
              </a:endParaRPr>
            </a:p>
          </p:txBody>
        </p:sp>
        <p:sp>
          <p:nvSpPr>
            <p:cNvPr id="31" name="椭圆 30"/>
            <p:cNvSpPr/>
            <p:nvPr/>
          </p:nvSpPr>
          <p:spPr bwMode="auto">
            <a:xfrm>
              <a:off x="5143501" y="6000751"/>
              <a:ext cx="2928937" cy="500062"/>
            </a:xfrm>
            <a:prstGeom prst="ellipse">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chemeClr val="lt1"/>
                </a:solidFill>
                <a:effectLst/>
                <a:uLnTx/>
                <a:uFillTx/>
                <a:latin typeface="+mn-lt"/>
                <a:ea typeface="+mn-ea"/>
                <a:cs typeface="+mn-cs"/>
              </a:endParaRPr>
            </a:p>
          </p:txBody>
        </p:sp>
        <p:sp>
          <p:nvSpPr>
            <p:cNvPr id="28694" name="TextBox 31"/>
            <p:cNvSpPr txBox="1"/>
            <p:nvPr/>
          </p:nvSpPr>
          <p:spPr>
            <a:xfrm>
              <a:off x="5572126" y="5500688"/>
              <a:ext cx="1785937" cy="368300"/>
            </a:xfrm>
            <a:prstGeom prst="rect">
              <a:avLst/>
            </a:prstGeom>
            <a:noFill/>
            <a:ln w="9525">
              <a:noFill/>
            </a:ln>
          </p:spPr>
          <p:txBody>
            <a:bodyPr anchor="t" anchorCtr="0">
              <a:spAutoFit/>
            </a:bodyPr>
            <a:p>
              <a:r>
                <a:rPr lang="zh-CN" altLang="en-US" b="1" dirty="0">
                  <a:solidFill>
                    <a:srgbClr val="FF0000"/>
                  </a:solidFill>
                  <a:latin typeface="Arial" panose="020B0604020202020204" pitchFamily="34" charset="0"/>
                  <a:ea typeface="隶书" panose="02010509060101010101" pitchFamily="49" charset="-122"/>
                </a:rPr>
                <a:t>机器人产业</a:t>
              </a:r>
              <a:endParaRPr lang="zh-CN" altLang="en-US" b="1" dirty="0">
                <a:solidFill>
                  <a:srgbClr val="FF0000"/>
                </a:solidFill>
                <a:latin typeface="Arial" panose="020B0604020202020204" pitchFamily="34" charset="0"/>
                <a:ea typeface="隶书" panose="02010509060101010101" pitchFamily="49" charset="-122"/>
              </a:endParaRPr>
            </a:p>
          </p:txBody>
        </p:sp>
        <p:sp>
          <p:nvSpPr>
            <p:cNvPr id="28695" name="TextBox 32"/>
            <p:cNvSpPr txBox="1"/>
            <p:nvPr/>
          </p:nvSpPr>
          <p:spPr>
            <a:xfrm>
              <a:off x="5572126" y="6072188"/>
              <a:ext cx="1857375" cy="369332"/>
            </a:xfrm>
            <a:prstGeom prst="rect">
              <a:avLst/>
            </a:prstGeom>
            <a:noFill/>
            <a:ln w="9525">
              <a:noFill/>
            </a:ln>
          </p:spPr>
          <p:txBody>
            <a:bodyPr anchor="t" anchorCtr="0">
              <a:spAutoFit/>
            </a:bodyPr>
            <a:p>
              <a:r>
                <a:rPr lang="zh-CN" altLang="en-US" b="1" dirty="0">
                  <a:solidFill>
                    <a:srgbClr val="FF0000"/>
                  </a:solidFill>
                  <a:latin typeface="Arial" panose="020B0604020202020204" pitchFamily="34" charset="0"/>
                  <a:ea typeface="隶书" panose="02010509060101010101" pitchFamily="49" charset="-122"/>
                </a:rPr>
                <a:t>信息服务业</a:t>
              </a:r>
              <a:endParaRPr lang="zh-CN" altLang="en-US" b="1" dirty="0">
                <a:solidFill>
                  <a:srgbClr val="FF0000"/>
                </a:solidFill>
                <a:latin typeface="Arial" panose="020B0604020202020204" pitchFamily="34" charset="0"/>
                <a:ea typeface="隶书" panose="02010509060101010101" pitchFamily="49" charset="-122"/>
              </a:endParaRPr>
            </a:p>
          </p:txBody>
        </p:sp>
      </p:grpSp>
      <p:cxnSp>
        <p:nvCxnSpPr>
          <p:cNvPr id="40" name="直接箭头连接符 39"/>
          <p:cNvCxnSpPr>
            <a:stCxn id="6" idx="6"/>
            <a:endCxn id="11" idx="2"/>
          </p:cNvCxnSpPr>
          <p:nvPr/>
        </p:nvCxnSpPr>
        <p:spPr bwMode="auto">
          <a:xfrm>
            <a:off x="4289425" y="2544763"/>
            <a:ext cx="1019175" cy="1905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stCxn id="35" idx="6"/>
            <a:endCxn id="31" idx="2"/>
          </p:cNvCxnSpPr>
          <p:nvPr/>
        </p:nvCxnSpPr>
        <p:spPr bwMode="auto">
          <a:xfrm>
            <a:off x="4438650" y="6545263"/>
            <a:ext cx="1084263" cy="1905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16" name="Group 55"/>
          <p:cNvGrpSpPr/>
          <p:nvPr/>
        </p:nvGrpSpPr>
        <p:grpSpPr>
          <a:xfrm>
            <a:off x="4367213" y="4937125"/>
            <a:ext cx="1084262" cy="1055688"/>
            <a:chOff x="2504" y="2913"/>
            <a:chExt cx="683" cy="665"/>
          </a:xfrm>
        </p:grpSpPr>
        <p:cxnSp>
          <p:nvCxnSpPr>
            <p:cNvPr id="50" name="直接箭头连接符 49"/>
            <p:cNvCxnSpPr>
              <a:stCxn id="9" idx="6"/>
              <a:endCxn id="30" idx="2"/>
            </p:cNvCxnSpPr>
            <p:nvPr/>
          </p:nvCxnSpPr>
          <p:spPr bwMode="auto">
            <a:xfrm>
              <a:off x="2504" y="3251"/>
              <a:ext cx="683" cy="327"/>
            </a:xfrm>
            <a:prstGeom prst="straightConnector1">
              <a:avLst/>
            </a:prstGeom>
            <a:ln w="38100">
              <a:solidFill>
                <a:srgbClr val="92D050"/>
              </a:solidFill>
              <a:tailEnd type="arrow"/>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stCxn id="9" idx="6"/>
              <a:endCxn id="30" idx="2"/>
            </p:cNvCxnSpPr>
            <p:nvPr/>
          </p:nvCxnSpPr>
          <p:spPr bwMode="auto">
            <a:xfrm flipV="1">
              <a:off x="2504" y="2913"/>
              <a:ext cx="675" cy="338"/>
            </a:xfrm>
            <a:prstGeom prst="straightConnector1">
              <a:avLst/>
            </a:prstGeom>
            <a:ln w="38100">
              <a:solidFill>
                <a:srgbClr val="92D050"/>
              </a:solidFill>
              <a:tailEnd type="arrow"/>
            </a:ln>
          </p:spPr>
          <p:style>
            <a:lnRef idx="1">
              <a:schemeClr val="accent1"/>
            </a:lnRef>
            <a:fillRef idx="0">
              <a:schemeClr val="accent1"/>
            </a:fillRef>
            <a:effectRef idx="0">
              <a:schemeClr val="accent1"/>
            </a:effectRef>
            <a:fontRef idx="minor">
              <a:schemeClr val="tx1"/>
            </a:fontRef>
          </p:style>
        </p:cxnSp>
      </p:grpSp>
      <p:grpSp>
        <p:nvGrpSpPr>
          <p:cNvPr id="17" name="Group 56"/>
          <p:cNvGrpSpPr/>
          <p:nvPr/>
        </p:nvGrpSpPr>
        <p:grpSpPr>
          <a:xfrm>
            <a:off x="4278313" y="3665538"/>
            <a:ext cx="1155700" cy="1714500"/>
            <a:chOff x="2459" y="2138"/>
            <a:chExt cx="728" cy="1080"/>
          </a:xfrm>
        </p:grpSpPr>
        <p:cxnSp>
          <p:nvCxnSpPr>
            <p:cNvPr id="44" name="直接箭头连接符 43"/>
            <p:cNvCxnSpPr>
              <a:stCxn id="8" idx="6"/>
              <a:endCxn id="13" idx="2"/>
            </p:cNvCxnSpPr>
            <p:nvPr/>
          </p:nvCxnSpPr>
          <p:spPr bwMode="auto">
            <a:xfrm flipV="1">
              <a:off x="2459" y="2138"/>
              <a:ext cx="638" cy="438"/>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8" idx="6"/>
              <a:endCxn id="14" idx="2"/>
            </p:cNvCxnSpPr>
            <p:nvPr/>
          </p:nvCxnSpPr>
          <p:spPr bwMode="auto">
            <a:xfrm flipV="1">
              <a:off x="2459" y="2498"/>
              <a:ext cx="683" cy="78"/>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stCxn id="8" idx="6"/>
              <a:endCxn id="23" idx="2"/>
            </p:cNvCxnSpPr>
            <p:nvPr/>
          </p:nvCxnSpPr>
          <p:spPr bwMode="auto">
            <a:xfrm>
              <a:off x="2459" y="2576"/>
              <a:ext cx="728" cy="642"/>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grpSp>
      <p:grpSp>
        <p:nvGrpSpPr>
          <p:cNvPr id="18" name="Group 57"/>
          <p:cNvGrpSpPr/>
          <p:nvPr/>
        </p:nvGrpSpPr>
        <p:grpSpPr>
          <a:xfrm>
            <a:off x="4202113" y="3132138"/>
            <a:ext cx="1311275" cy="2286000"/>
            <a:chOff x="2414" y="1778"/>
            <a:chExt cx="826" cy="1440"/>
          </a:xfrm>
        </p:grpSpPr>
        <p:cxnSp>
          <p:nvCxnSpPr>
            <p:cNvPr id="28706" name="直接箭头连接符 41"/>
            <p:cNvCxnSpPr>
              <a:stCxn id="7" idx="6"/>
              <a:endCxn id="12" idx="2"/>
            </p:cNvCxnSpPr>
            <p:nvPr/>
          </p:nvCxnSpPr>
          <p:spPr>
            <a:xfrm flipV="1">
              <a:off x="2414" y="1778"/>
              <a:ext cx="728" cy="213"/>
            </a:xfrm>
            <a:prstGeom prst="straightConnector1">
              <a:avLst/>
            </a:prstGeom>
            <a:ln w="38100" cap="flat" cmpd="sng">
              <a:solidFill>
                <a:srgbClr val="FF0066"/>
              </a:solidFill>
              <a:prstDash val="solid"/>
              <a:round/>
              <a:headEnd type="none" w="med" len="med"/>
              <a:tailEnd type="arrow" w="med" len="med"/>
            </a:ln>
          </p:spPr>
        </p:cxnSp>
        <p:cxnSp>
          <p:nvCxnSpPr>
            <p:cNvPr id="28707" name="直接箭头连接符 61"/>
            <p:cNvCxnSpPr>
              <a:stCxn id="7" idx="6"/>
              <a:endCxn id="23" idx="2"/>
            </p:cNvCxnSpPr>
            <p:nvPr/>
          </p:nvCxnSpPr>
          <p:spPr>
            <a:xfrm>
              <a:off x="2414" y="1991"/>
              <a:ext cx="773" cy="1227"/>
            </a:xfrm>
            <a:prstGeom prst="straightConnector1">
              <a:avLst/>
            </a:prstGeom>
            <a:ln w="38100" cap="flat" cmpd="sng">
              <a:solidFill>
                <a:srgbClr val="FF0066"/>
              </a:solidFill>
              <a:prstDash val="solid"/>
              <a:round/>
              <a:headEnd type="none" w="med" len="med"/>
              <a:tailEnd type="arrow" w="med" len="med"/>
            </a:ln>
          </p:spPr>
        </p:cxnSp>
        <p:cxnSp>
          <p:nvCxnSpPr>
            <p:cNvPr id="28708" name="直接箭头连接符 63"/>
            <p:cNvCxnSpPr>
              <a:stCxn id="7" idx="6"/>
              <a:endCxn id="23" idx="2"/>
            </p:cNvCxnSpPr>
            <p:nvPr/>
          </p:nvCxnSpPr>
          <p:spPr>
            <a:xfrm>
              <a:off x="2430" y="1980"/>
              <a:ext cx="810" cy="787"/>
            </a:xfrm>
            <a:prstGeom prst="straightConnector1">
              <a:avLst/>
            </a:prstGeom>
            <a:ln w="38100" cap="flat" cmpd="sng">
              <a:solidFill>
                <a:srgbClr val="FF0066"/>
              </a:solidFill>
              <a:prstDash val="solid"/>
              <a:round/>
              <a:headEnd type="none" w="med" len="med"/>
              <a:tailEnd type="arrow" w="med" len="med"/>
            </a:ln>
          </p:spPr>
        </p:cxnSp>
      </p:grpSp>
      <p:grpSp>
        <p:nvGrpSpPr>
          <p:cNvPr id="19" name="组合 54"/>
          <p:cNvGrpSpPr/>
          <p:nvPr/>
        </p:nvGrpSpPr>
        <p:grpSpPr>
          <a:xfrm>
            <a:off x="773113" y="2293938"/>
            <a:ext cx="3652837" cy="4500562"/>
            <a:chOff x="571472" y="2000250"/>
            <a:chExt cx="3500467" cy="4500563"/>
          </a:xfrm>
        </p:grpSpPr>
        <p:grpSp>
          <p:nvGrpSpPr>
            <p:cNvPr id="28710" name="组合 50"/>
            <p:cNvGrpSpPr/>
            <p:nvPr/>
          </p:nvGrpSpPr>
          <p:grpSpPr>
            <a:xfrm>
              <a:off x="928663" y="2000250"/>
              <a:ext cx="3000400" cy="500063"/>
              <a:chOff x="928663" y="2000250"/>
              <a:chExt cx="3000400" cy="500063"/>
            </a:xfrm>
          </p:grpSpPr>
          <p:sp>
            <p:nvSpPr>
              <p:cNvPr id="6" name="椭圆 5"/>
              <p:cNvSpPr/>
              <p:nvPr/>
            </p:nvSpPr>
            <p:spPr bwMode="auto">
              <a:xfrm>
                <a:off x="928973" y="2000250"/>
                <a:ext cx="2999966" cy="500062"/>
              </a:xfrm>
              <a:prstGeom prst="ellipse">
                <a:avLst/>
              </a:prstGeom>
              <a:solidFill>
                <a:srgbClr val="CC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chemeClr val="lt1"/>
                  </a:solidFill>
                  <a:effectLst/>
                  <a:uLnTx/>
                  <a:uFillTx/>
                  <a:latin typeface="+mn-lt"/>
                  <a:ea typeface="+mn-ea"/>
                  <a:cs typeface="+mn-cs"/>
                </a:endParaRPr>
              </a:p>
            </p:txBody>
          </p:sp>
          <p:sp>
            <p:nvSpPr>
              <p:cNvPr id="28712" name="TextBox 9"/>
              <p:cNvSpPr txBox="1"/>
              <p:nvPr/>
            </p:nvSpPr>
            <p:spPr>
              <a:xfrm>
                <a:off x="1357291" y="2071688"/>
                <a:ext cx="2214581" cy="366712"/>
              </a:xfrm>
              <a:prstGeom prst="rect">
                <a:avLst/>
              </a:prstGeom>
              <a:noFill/>
              <a:ln w="9525">
                <a:noFill/>
              </a:ln>
            </p:spPr>
            <p:txBody>
              <a:bodyPr anchor="t" anchorCtr="0">
                <a:spAutoFit/>
              </a:bodyPr>
              <a:p>
                <a:r>
                  <a:rPr lang="zh-CN" altLang="en-US" b="1" dirty="0">
                    <a:solidFill>
                      <a:srgbClr val="FF0000"/>
                    </a:solidFill>
                    <a:latin typeface="Arial" panose="020B0604020202020204" pitchFamily="34" charset="0"/>
                    <a:ea typeface="隶书" panose="02010509060101010101" pitchFamily="49" charset="-122"/>
                  </a:rPr>
                  <a:t>电子科学与技术</a:t>
                </a:r>
                <a:endParaRPr lang="zh-CN" altLang="en-US" b="1" dirty="0">
                  <a:solidFill>
                    <a:srgbClr val="FF0000"/>
                  </a:solidFill>
                  <a:latin typeface="Arial" panose="020B0604020202020204" pitchFamily="34" charset="0"/>
                  <a:ea typeface="隶书" panose="02010509060101010101" pitchFamily="49" charset="-122"/>
                </a:endParaRPr>
              </a:p>
            </p:txBody>
          </p:sp>
        </p:grpSp>
        <p:grpSp>
          <p:nvGrpSpPr>
            <p:cNvPr id="28713" name="组合 51"/>
            <p:cNvGrpSpPr/>
            <p:nvPr/>
          </p:nvGrpSpPr>
          <p:grpSpPr>
            <a:xfrm>
              <a:off x="1214973" y="2928937"/>
              <a:ext cx="2642465" cy="500063"/>
              <a:chOff x="1214973" y="2928937"/>
              <a:chExt cx="2642465" cy="500063"/>
            </a:xfrm>
          </p:grpSpPr>
          <p:sp>
            <p:nvSpPr>
              <p:cNvPr id="7" name="椭圆 6"/>
              <p:cNvSpPr/>
              <p:nvPr/>
            </p:nvSpPr>
            <p:spPr bwMode="auto">
              <a:xfrm>
                <a:off x="1214973" y="2928937"/>
                <a:ext cx="2642466" cy="500063"/>
              </a:xfrm>
              <a:prstGeom prst="ellipse">
                <a:avLst/>
              </a:prstGeom>
              <a:solidFill>
                <a:srgbClr val="CC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chemeClr val="lt1"/>
                  </a:solidFill>
                  <a:effectLst/>
                  <a:uLnTx/>
                  <a:uFillTx/>
                  <a:latin typeface="+mn-lt"/>
                  <a:ea typeface="+mn-ea"/>
                  <a:cs typeface="+mn-cs"/>
                </a:endParaRPr>
              </a:p>
            </p:txBody>
          </p:sp>
          <p:sp>
            <p:nvSpPr>
              <p:cNvPr id="28715" name="TextBox 15"/>
              <p:cNvSpPr txBox="1"/>
              <p:nvPr/>
            </p:nvSpPr>
            <p:spPr>
              <a:xfrm>
                <a:off x="1428728" y="3000375"/>
                <a:ext cx="2000267" cy="366713"/>
              </a:xfrm>
              <a:prstGeom prst="rect">
                <a:avLst/>
              </a:prstGeom>
              <a:noFill/>
              <a:ln w="9525">
                <a:noFill/>
              </a:ln>
            </p:spPr>
            <p:txBody>
              <a:bodyPr anchor="t" anchorCtr="0">
                <a:spAutoFit/>
              </a:bodyPr>
              <a:p>
                <a:r>
                  <a:rPr lang="zh-CN" altLang="en-US" b="1" dirty="0">
                    <a:solidFill>
                      <a:srgbClr val="FF0000"/>
                    </a:solidFill>
                    <a:latin typeface="Arial" panose="020B0604020202020204" pitchFamily="34" charset="0"/>
                    <a:ea typeface="隶书" panose="02010509060101010101" pitchFamily="49" charset="-122"/>
                  </a:rPr>
                  <a:t>信息与通信工程</a:t>
                </a:r>
                <a:endParaRPr lang="zh-CN" altLang="en-US" b="1" dirty="0">
                  <a:solidFill>
                    <a:srgbClr val="FF0000"/>
                  </a:solidFill>
                  <a:latin typeface="Arial" panose="020B0604020202020204" pitchFamily="34" charset="0"/>
                  <a:ea typeface="隶书" panose="02010509060101010101" pitchFamily="49" charset="-122"/>
                </a:endParaRPr>
              </a:p>
            </p:txBody>
          </p:sp>
        </p:grpSp>
        <p:grpSp>
          <p:nvGrpSpPr>
            <p:cNvPr id="28716" name="组合 65"/>
            <p:cNvGrpSpPr/>
            <p:nvPr/>
          </p:nvGrpSpPr>
          <p:grpSpPr>
            <a:xfrm>
              <a:off x="1143473" y="3857625"/>
              <a:ext cx="2785465" cy="500062"/>
              <a:chOff x="1072022" y="3500438"/>
              <a:chExt cx="2856907" cy="500065"/>
            </a:xfrm>
          </p:grpSpPr>
          <p:sp>
            <p:nvSpPr>
              <p:cNvPr id="8" name="椭圆 7"/>
              <p:cNvSpPr/>
              <p:nvPr/>
            </p:nvSpPr>
            <p:spPr>
              <a:xfrm>
                <a:off x="1072023" y="3500438"/>
                <a:ext cx="2856907" cy="500065"/>
              </a:xfrm>
              <a:prstGeom prst="ellipse">
                <a:avLst/>
              </a:prstGeom>
              <a:solidFill>
                <a:srgbClr val="CC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chemeClr val="lt1"/>
                  </a:solidFill>
                  <a:effectLst/>
                  <a:uLnTx/>
                  <a:uFillTx/>
                  <a:latin typeface="+mn-lt"/>
                  <a:ea typeface="+mn-ea"/>
                  <a:cs typeface="+mn-cs"/>
                </a:endParaRPr>
              </a:p>
            </p:txBody>
          </p:sp>
          <p:sp>
            <p:nvSpPr>
              <p:cNvPr id="28718" name="TextBox 17"/>
              <p:cNvSpPr txBox="1"/>
              <p:nvPr/>
            </p:nvSpPr>
            <p:spPr>
              <a:xfrm>
                <a:off x="1499739" y="3571876"/>
                <a:ext cx="2144379" cy="369334"/>
              </a:xfrm>
              <a:prstGeom prst="rect">
                <a:avLst/>
              </a:prstGeom>
              <a:noFill/>
              <a:ln w="9525">
                <a:noFill/>
              </a:ln>
            </p:spPr>
            <p:txBody>
              <a:bodyPr anchor="t" anchorCtr="0">
                <a:spAutoFit/>
              </a:bodyPr>
              <a:p>
                <a:r>
                  <a:rPr lang="zh-CN" altLang="en-US" b="1" dirty="0">
                    <a:solidFill>
                      <a:srgbClr val="FF0000"/>
                    </a:solidFill>
                    <a:latin typeface="Arial" panose="020B0604020202020204" pitchFamily="34" charset="0"/>
                    <a:ea typeface="隶书" panose="02010509060101010101" pitchFamily="49" charset="-122"/>
                  </a:rPr>
                  <a:t>计算机科学与技术</a:t>
                </a:r>
                <a:endParaRPr lang="zh-CN" altLang="en-US" b="1" dirty="0">
                  <a:solidFill>
                    <a:srgbClr val="FF0000"/>
                  </a:solidFill>
                  <a:latin typeface="Arial" panose="020B0604020202020204" pitchFamily="34" charset="0"/>
                  <a:ea typeface="隶书" panose="02010509060101010101" pitchFamily="49" charset="-122"/>
                </a:endParaRPr>
              </a:p>
            </p:txBody>
          </p:sp>
        </p:grpSp>
        <p:grpSp>
          <p:nvGrpSpPr>
            <p:cNvPr id="28719" name="组合 35"/>
            <p:cNvGrpSpPr/>
            <p:nvPr/>
          </p:nvGrpSpPr>
          <p:grpSpPr>
            <a:xfrm>
              <a:off x="1214973" y="4929188"/>
              <a:ext cx="2785466" cy="500063"/>
              <a:chOff x="1072101" y="4143380"/>
              <a:chExt cx="2928330" cy="500066"/>
            </a:xfrm>
          </p:grpSpPr>
          <p:sp>
            <p:nvSpPr>
              <p:cNvPr id="9" name="椭圆 8"/>
              <p:cNvSpPr/>
              <p:nvPr/>
            </p:nvSpPr>
            <p:spPr>
              <a:xfrm>
                <a:off x="1072101" y="4143380"/>
                <a:ext cx="2928330" cy="500066"/>
              </a:xfrm>
              <a:prstGeom prst="ellipse">
                <a:avLst/>
              </a:prstGeom>
              <a:solidFill>
                <a:srgbClr val="CC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chemeClr val="lt1"/>
                  </a:solidFill>
                  <a:effectLst/>
                  <a:uLnTx/>
                  <a:uFillTx/>
                  <a:latin typeface="+mn-lt"/>
                  <a:ea typeface="+mn-ea"/>
                  <a:cs typeface="+mn-cs"/>
                </a:endParaRPr>
              </a:p>
            </p:txBody>
          </p:sp>
          <p:sp>
            <p:nvSpPr>
              <p:cNvPr id="28721" name="TextBox 33"/>
              <p:cNvSpPr txBox="1"/>
              <p:nvPr/>
            </p:nvSpPr>
            <p:spPr>
              <a:xfrm>
                <a:off x="1466080" y="4221713"/>
                <a:ext cx="2070191" cy="368302"/>
              </a:xfrm>
              <a:prstGeom prst="rect">
                <a:avLst/>
              </a:prstGeom>
              <a:noFill/>
              <a:ln w="9525">
                <a:noFill/>
              </a:ln>
            </p:spPr>
            <p:txBody>
              <a:bodyPr anchor="t" anchorCtr="0">
                <a:spAutoFit/>
              </a:bodyPr>
              <a:p>
                <a:r>
                  <a:rPr lang="zh-CN" altLang="en-US" b="1" dirty="0">
                    <a:solidFill>
                      <a:srgbClr val="FF0000"/>
                    </a:solidFill>
                    <a:latin typeface="Arial" panose="020B0604020202020204" pitchFamily="34" charset="0"/>
                    <a:ea typeface="隶书" panose="02010509060101010101" pitchFamily="49" charset="-122"/>
                  </a:rPr>
                  <a:t>控制科学与工程</a:t>
                </a:r>
                <a:endParaRPr lang="zh-CN" altLang="en-US" b="1" dirty="0">
                  <a:solidFill>
                    <a:srgbClr val="FF0000"/>
                  </a:solidFill>
                  <a:latin typeface="Arial" panose="020B0604020202020204" pitchFamily="34" charset="0"/>
                  <a:ea typeface="隶书" panose="02010509060101010101" pitchFamily="49" charset="-122"/>
                </a:endParaRPr>
              </a:p>
            </p:txBody>
          </p:sp>
        </p:grpSp>
        <p:grpSp>
          <p:nvGrpSpPr>
            <p:cNvPr id="28722" name="组合 37"/>
            <p:cNvGrpSpPr/>
            <p:nvPr/>
          </p:nvGrpSpPr>
          <p:grpSpPr>
            <a:xfrm>
              <a:off x="1143473" y="6000751"/>
              <a:ext cx="2928466" cy="500062"/>
              <a:chOff x="1143448" y="5643579"/>
              <a:chExt cx="2928486" cy="500065"/>
            </a:xfrm>
          </p:grpSpPr>
          <p:sp>
            <p:nvSpPr>
              <p:cNvPr id="35" name="椭圆 34"/>
              <p:cNvSpPr/>
              <p:nvPr/>
            </p:nvSpPr>
            <p:spPr>
              <a:xfrm>
                <a:off x="1143449" y="5643579"/>
                <a:ext cx="2928485" cy="500065"/>
              </a:xfrm>
              <a:prstGeom prst="ellipse">
                <a:avLst/>
              </a:prstGeom>
              <a:solidFill>
                <a:srgbClr val="CC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chemeClr val="lt1"/>
                  </a:solidFill>
                  <a:effectLst/>
                  <a:uLnTx/>
                  <a:uFillTx/>
                  <a:latin typeface="+mn-lt"/>
                  <a:ea typeface="+mn-ea"/>
                  <a:cs typeface="+mn-cs"/>
                </a:endParaRPr>
              </a:p>
            </p:txBody>
          </p:sp>
          <p:sp>
            <p:nvSpPr>
              <p:cNvPr id="28724" name="TextBox 36"/>
              <p:cNvSpPr txBox="1"/>
              <p:nvPr/>
            </p:nvSpPr>
            <p:spPr>
              <a:xfrm>
                <a:off x="1357266" y="5715014"/>
                <a:ext cx="2509601" cy="369334"/>
              </a:xfrm>
              <a:prstGeom prst="rect">
                <a:avLst/>
              </a:prstGeom>
              <a:noFill/>
              <a:ln w="9525">
                <a:noFill/>
              </a:ln>
            </p:spPr>
            <p:txBody>
              <a:bodyPr anchor="t" anchorCtr="0">
                <a:spAutoFit/>
              </a:bodyPr>
              <a:p>
                <a:r>
                  <a:rPr lang="zh-CN" altLang="en-US" b="1" dirty="0">
                    <a:solidFill>
                      <a:srgbClr val="FF0000"/>
                    </a:solidFill>
                    <a:latin typeface="Arial" panose="020B0604020202020204" pitchFamily="34" charset="0"/>
                    <a:ea typeface="隶书" panose="02010509060101010101" pitchFamily="49" charset="-122"/>
                  </a:rPr>
                  <a:t>数字媒体技术</a:t>
                </a:r>
                <a:endParaRPr lang="zh-CN" altLang="en-US" dirty="0">
                  <a:solidFill>
                    <a:srgbClr val="FF0000"/>
                  </a:solidFill>
                  <a:latin typeface="Arial" panose="020B0604020202020204" pitchFamily="34" charset="0"/>
                  <a:ea typeface="隶书" panose="02010509060101010101" pitchFamily="49" charset="-122"/>
                </a:endParaRPr>
              </a:p>
            </p:txBody>
          </p:sp>
        </p:grpSp>
        <p:grpSp>
          <p:nvGrpSpPr>
            <p:cNvPr id="28725" name="组合 74"/>
            <p:cNvGrpSpPr/>
            <p:nvPr/>
          </p:nvGrpSpPr>
          <p:grpSpPr>
            <a:xfrm>
              <a:off x="571472" y="2786062"/>
              <a:ext cx="715002" cy="2714626"/>
              <a:chOff x="500034" y="2786062"/>
              <a:chExt cx="715007" cy="2714645"/>
            </a:xfrm>
          </p:grpSpPr>
          <p:sp>
            <p:nvSpPr>
              <p:cNvPr id="73" name="椭圆 72"/>
              <p:cNvSpPr/>
              <p:nvPr/>
            </p:nvSpPr>
            <p:spPr>
              <a:xfrm>
                <a:off x="500034" y="2786062"/>
                <a:ext cx="715007" cy="2714645"/>
              </a:xfrm>
              <a:prstGeom prst="ellipse">
                <a:avLst/>
              </a:prstGeom>
              <a:solidFill>
                <a:srgbClr val="FF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chemeClr val="lt1"/>
                  </a:solidFill>
                  <a:effectLst/>
                  <a:uLnTx/>
                  <a:uFillTx/>
                  <a:latin typeface="+mn-lt"/>
                  <a:ea typeface="+mn-ea"/>
                  <a:cs typeface="+mn-cs"/>
                </a:endParaRPr>
              </a:p>
            </p:txBody>
          </p:sp>
          <p:sp>
            <p:nvSpPr>
              <p:cNvPr id="23576" name="TextBox 73"/>
              <p:cNvSpPr txBox="1">
                <a:spLocks noChangeArrowheads="1"/>
              </p:cNvSpPr>
              <p:nvPr/>
            </p:nvSpPr>
            <p:spPr bwMode="auto">
              <a:xfrm>
                <a:off x="594657" y="3143253"/>
                <a:ext cx="469775" cy="1928826"/>
              </a:xfrm>
              <a:prstGeom prst="rect">
                <a:avLst/>
              </a:prstGeom>
              <a:noFill/>
              <a:ln w="9525">
                <a:noFill/>
                <a:miter lim="800000"/>
              </a:ln>
            </p:spPr>
            <p:txBody>
              <a:bodyPr vert="eaVert">
                <a:spAutoFit/>
              </a:bodyPr>
              <a:lstStyle/>
              <a:p>
                <a:pPr marR="0" defTabSz="914400">
                  <a:buClrTx/>
                  <a:buSzTx/>
                  <a:defRPr/>
                </a:pPr>
                <a:r>
                  <a:rPr kumimoji="0" lang="zh-CN" altLang="en-US" sz="2000" b="1" kern="1200" cap="none" spc="0" normalizeH="0" baseline="0" noProof="0" dirty="0">
                    <a:solidFill>
                      <a:schemeClr val="accent5">
                        <a:lumMod val="50000"/>
                      </a:schemeClr>
                    </a:solidFill>
                    <a:latin typeface="Arial" panose="020B0604020202020204" pitchFamily="34" charset="0"/>
                    <a:ea typeface="隶书" panose="02010509060101010101" pitchFamily="49" charset="-122"/>
                    <a:cs typeface="+mn-cs"/>
                  </a:rPr>
                  <a:t>信息类学科</a:t>
                </a:r>
                <a:endParaRPr kumimoji="0" lang="zh-CN" altLang="en-US" sz="2000" b="1" kern="1200" cap="none" spc="0" normalizeH="0" baseline="0" noProof="0" dirty="0">
                  <a:solidFill>
                    <a:schemeClr val="accent5">
                      <a:lumMod val="50000"/>
                    </a:schemeClr>
                  </a:solidFill>
                  <a:latin typeface="Arial" panose="020B0604020202020204" pitchFamily="34" charset="0"/>
                  <a:ea typeface="隶书" panose="02010509060101010101" pitchFamily="49" charset="-122"/>
                  <a:cs typeface="+mn-cs"/>
                </a:endParaRPr>
              </a:p>
            </p:txBody>
          </p:sp>
        </p:grpSp>
      </p:grpSp>
      <p:sp>
        <p:nvSpPr>
          <p:cNvPr id="62" name="圆角矩形 61"/>
          <p:cNvSpPr/>
          <p:nvPr/>
        </p:nvSpPr>
        <p:spPr>
          <a:xfrm>
            <a:off x="2060575" y="1704975"/>
            <a:ext cx="1143000" cy="5000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rgbClr val="FF0000"/>
                </a:solidFill>
                <a:effectLst/>
                <a:uLnTx/>
                <a:uFillTx/>
                <a:latin typeface="+mn-lt"/>
                <a:ea typeface="+mn-ea"/>
                <a:cs typeface="+mn-cs"/>
              </a:rPr>
              <a:t>学科</a:t>
            </a:r>
            <a:endParaRPr kumimoji="0" lang="zh-CN" altLang="en-US" sz="2000" b="1" i="0" u="none" strike="noStrike" kern="1200" cap="none" spc="0" normalizeH="0" baseline="0" noProof="0" dirty="0">
              <a:ln>
                <a:noFill/>
              </a:ln>
              <a:solidFill>
                <a:srgbClr val="FF0000"/>
              </a:solidFill>
              <a:effectLst/>
              <a:uLnTx/>
              <a:uFillTx/>
              <a:latin typeface="+mn-lt"/>
              <a:ea typeface="+mn-ea"/>
              <a:cs typeface="+mn-cs"/>
            </a:endParaRPr>
          </a:p>
        </p:txBody>
      </p:sp>
      <p:sp>
        <p:nvSpPr>
          <p:cNvPr id="63" name="圆角矩形 62"/>
          <p:cNvSpPr/>
          <p:nvPr/>
        </p:nvSpPr>
        <p:spPr>
          <a:xfrm>
            <a:off x="6011863" y="1700213"/>
            <a:ext cx="1285875" cy="500063"/>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rgbClr val="FF0000"/>
                </a:solidFill>
                <a:effectLst/>
                <a:uLnTx/>
                <a:uFillTx/>
                <a:latin typeface="+mn-lt"/>
                <a:ea typeface="+mn-ea"/>
                <a:cs typeface="+mn-cs"/>
              </a:rPr>
              <a:t>产业</a:t>
            </a:r>
            <a:endParaRPr kumimoji="0" lang="zh-CN" altLang="en-US" sz="2000" b="1" i="0" u="none" strike="noStrike" kern="1200" cap="none" spc="0" normalizeH="0" baseline="0" noProof="0" dirty="0">
              <a:ln>
                <a:noFill/>
              </a:ln>
              <a:solidFill>
                <a:srgbClr val="FF0000"/>
              </a:solidFill>
              <a:effectLst/>
              <a:uLnTx/>
              <a:uFillTx/>
              <a:latin typeface="+mn-lt"/>
              <a:ea typeface="+mn-ea"/>
              <a:cs typeface="+mn-cs"/>
            </a:endParaRPr>
          </a:p>
        </p:txBody>
      </p:sp>
      <p:grpSp>
        <p:nvGrpSpPr>
          <p:cNvPr id="28" name="组合 66"/>
          <p:cNvGrpSpPr/>
          <p:nvPr/>
        </p:nvGrpSpPr>
        <p:grpSpPr>
          <a:xfrm>
            <a:off x="4002088" y="1546225"/>
            <a:ext cx="1428750" cy="457200"/>
            <a:chOff x="3786182" y="1214422"/>
            <a:chExt cx="1428760" cy="456906"/>
          </a:xfrm>
        </p:grpSpPr>
        <p:cxnSp>
          <p:nvCxnSpPr>
            <p:cNvPr id="65" name="直接箭头连接符 64"/>
            <p:cNvCxnSpPr>
              <a:stCxn id="7" idx="6"/>
              <a:endCxn id="23" idx="2"/>
            </p:cNvCxnSpPr>
            <p:nvPr/>
          </p:nvCxnSpPr>
          <p:spPr>
            <a:xfrm>
              <a:off x="3786182" y="1571380"/>
              <a:ext cx="1428760" cy="158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8732" name="TextBox 65"/>
            <p:cNvSpPr txBox="1"/>
            <p:nvPr/>
          </p:nvSpPr>
          <p:spPr>
            <a:xfrm>
              <a:off x="3929058" y="1214422"/>
              <a:ext cx="1000132" cy="456906"/>
            </a:xfrm>
            <a:prstGeom prst="rect">
              <a:avLst/>
            </a:prstGeom>
            <a:noFill/>
            <a:ln w="9525">
              <a:noFill/>
            </a:ln>
          </p:spPr>
          <p:txBody>
            <a:bodyPr anchor="t" anchorCtr="0">
              <a:spAutoFit/>
            </a:bodyPr>
            <a:p>
              <a:r>
                <a:rPr lang="zh-CN" altLang="en-US" sz="2400" b="1" dirty="0">
                  <a:latin typeface="Arial" panose="020B0604020202020204" pitchFamily="34" charset="0"/>
                  <a:ea typeface="隶书" panose="02010509060101010101" pitchFamily="49" charset="-122"/>
                </a:rPr>
                <a:t>对应</a:t>
              </a:r>
              <a:endParaRPr lang="zh-CN" altLang="en-US" sz="2400" b="1" dirty="0">
                <a:latin typeface="Arial" panose="020B0604020202020204" pitchFamily="34" charset="0"/>
                <a:ea typeface="隶书" panose="02010509060101010101" pitchFamily="49" charset="-122"/>
              </a:endParaRPr>
            </a:p>
          </p:txBody>
        </p:sp>
      </p:grpSp>
      <p:cxnSp>
        <p:nvCxnSpPr>
          <p:cNvPr id="64" name="直接箭头连接符 63"/>
          <p:cNvCxnSpPr>
            <a:stCxn id="7" idx="6"/>
            <a:endCxn id="23" idx="2"/>
          </p:cNvCxnSpPr>
          <p:nvPr/>
        </p:nvCxnSpPr>
        <p:spPr bwMode="auto">
          <a:xfrm>
            <a:off x="4216400" y="2617788"/>
            <a:ext cx="1285875" cy="42862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 name="直接箭头连接符 2"/>
          <p:cNvCxnSpPr>
            <a:stCxn id="7" idx="6"/>
            <a:endCxn id="30" idx="2"/>
          </p:cNvCxnSpPr>
          <p:nvPr/>
        </p:nvCxnSpPr>
        <p:spPr bwMode="auto">
          <a:xfrm>
            <a:off x="4106863" y="2651125"/>
            <a:ext cx="1357313" cy="33401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withEffect">
                                  <p:stCondLst>
                                    <p:cond delay="0"/>
                                  </p:stCondLst>
                                  <p:childTnLst>
                                    <p:set>
                                      <p:cBhvr>
                                        <p:cTn id="6" dur="1" fill="hold">
                                          <p:stCondLst>
                                            <p:cond delay="0"/>
                                          </p:stCondLst>
                                        </p:cTn>
                                        <p:tgtEl>
                                          <p:spTgt spid="77"/>
                                        </p:tgtEl>
                                        <p:attrNameLst>
                                          <p:attrName>style.visibility</p:attrName>
                                        </p:attrNameLst>
                                      </p:cBhvr>
                                      <p:to>
                                        <p:strVal val="visible"/>
                                      </p:to>
                                    </p:set>
                                    <p:anim calcmode="lin" valueType="num">
                                      <p:cBhvr>
                                        <p:cTn id="7" dur="2000" fill="hold"/>
                                        <p:tgtEl>
                                          <p:spTgt spid="77"/>
                                        </p:tgtEl>
                                        <p:attrNameLst>
                                          <p:attrName>ppt_x</p:attrName>
                                        </p:attrNameLst>
                                      </p:cBhvr>
                                      <p:tavLst>
                                        <p:tav tm="0">
                                          <p:val>
                                            <p:strVal val="1+#ppt_w/2"/>
                                          </p:val>
                                        </p:tav>
                                        <p:tav tm="100000">
                                          <p:val>
                                            <p:strVal val="#ppt_x"/>
                                          </p:val>
                                        </p:tav>
                                      </p:tavLst>
                                    </p:anim>
                                    <p:anim calcmode="lin" valueType="num">
                                      <p:cBhvr>
                                        <p:cTn id="8" dur="20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2"/>
                                        </p:tgtEl>
                                        <p:attrNameLst>
                                          <p:attrName>style.visibility</p:attrName>
                                        </p:attrNameLst>
                                      </p:cBhvr>
                                      <p:to>
                                        <p:strVal val="visible"/>
                                      </p:to>
                                    </p:set>
                                    <p:anim calcmode="lin" valueType="num">
                                      <p:cBhvr>
                                        <p:cTn id="13" dur="500" fill="hold"/>
                                        <p:tgtEl>
                                          <p:spTgt spid="62"/>
                                        </p:tgtEl>
                                        <p:attrNameLst>
                                          <p:attrName>ppt_x</p:attrName>
                                        </p:attrNameLst>
                                      </p:cBhvr>
                                      <p:tavLst>
                                        <p:tav tm="0">
                                          <p:val>
                                            <p:strVal val="0-#ppt_w/2"/>
                                          </p:val>
                                        </p:tav>
                                        <p:tav tm="100000">
                                          <p:val>
                                            <p:strVal val="#ppt_x"/>
                                          </p:val>
                                        </p:tav>
                                      </p:tavLst>
                                    </p:anim>
                                    <p:anim calcmode="lin" valueType="num">
                                      <p:cBhvr>
                                        <p:cTn id="14" dur="50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p:cTn id="19" dur="500" fill="hold"/>
                                        <p:tgtEl>
                                          <p:spTgt spid="63"/>
                                        </p:tgtEl>
                                        <p:attrNameLst>
                                          <p:attrName>ppt_x</p:attrName>
                                        </p:attrNameLst>
                                      </p:cBhvr>
                                      <p:tavLst>
                                        <p:tav tm="0">
                                          <p:val>
                                            <p:strVal val="1+#ppt_w/2"/>
                                          </p:val>
                                        </p:tav>
                                        <p:tav tm="100000">
                                          <p:val>
                                            <p:strVal val="#ppt_x"/>
                                          </p:val>
                                        </p:tav>
                                      </p:tavLst>
                                    </p:anim>
                                    <p:anim calcmode="lin" valueType="num">
                                      <p:cBhvr>
                                        <p:cTn id="20" dur="500" fill="hold"/>
                                        <p:tgtEl>
                                          <p:spTgt spid="6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500" fill="hold"/>
                                        <p:tgtEl>
                                          <p:spTgt spid="28"/>
                                        </p:tgtEl>
                                        <p:attrNameLst>
                                          <p:attrName>ppt_x</p:attrName>
                                        </p:attrNameLst>
                                      </p:cBhvr>
                                      <p:tavLst>
                                        <p:tav tm="0">
                                          <p:val>
                                            <p:strVal val="#ppt_x"/>
                                          </p:val>
                                        </p:tav>
                                        <p:tav tm="100000">
                                          <p:val>
                                            <p:strVal val="#ppt_x"/>
                                          </p:val>
                                        </p:tav>
                                      </p:tavLst>
                                    </p:anim>
                                    <p:anim calcmode="lin" valueType="num">
                                      <p:cBhvr>
                                        <p:cTn id="2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up)">
                                      <p:cBhvr>
                                        <p:cTn id="36" dur="500"/>
                                        <p:tgtEl>
                                          <p:spTgt spid="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left)">
                                      <p:cBhvr>
                                        <p:cTn id="41" dur="500"/>
                                        <p:tgtEl>
                                          <p:spTgt spid="40"/>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64"/>
                                        </p:tgtEl>
                                        <p:attrNameLst>
                                          <p:attrName>style.visibility</p:attrName>
                                        </p:attrNameLst>
                                      </p:cBhvr>
                                      <p:to>
                                        <p:strVal val="visible"/>
                                      </p:to>
                                    </p:set>
                                    <p:animEffect transition="in" filter="wipe(left)">
                                      <p:cBhvr>
                                        <p:cTn id="45" dur="500"/>
                                        <p:tgtEl>
                                          <p:spTgt spid="6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wipe(left)">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left)">
                                      <p:cBhvr>
                                        <p:cTn id="55" dur="500"/>
                                        <p:tgtEl>
                                          <p:spTgt spid="1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wipe(left)">
                                      <p:cBhvr>
                                        <p:cTn id="60" dur="500"/>
                                        <p:tgtEl>
                                          <p:spTgt spid="16"/>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wipe(left)">
                                      <p:cBhvr>
                                        <p:cTn id="65" dur="500"/>
                                        <p:tgtEl>
                                          <p:spTgt spid="48"/>
                                        </p:tgtEl>
                                      </p:cBhvr>
                                    </p:animEffect>
                                  </p:childTnLst>
                                </p:cTn>
                              </p:par>
                            </p:childTnLst>
                          </p:cTn>
                        </p:par>
                        <p:par>
                          <p:cTn id="66" fill="hold">
                            <p:stCondLst>
                              <p:cond delay="500"/>
                            </p:stCondLst>
                            <p:childTnLst>
                              <p:par>
                                <p:cTn id="67" presetID="22" presetClass="entr" presetSubtype="8" fill="hold" nodeType="after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wipe(left)">
                                      <p:cBhvr>
                                        <p:cTn id="6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62" grpId="0" bldLvl="0" animBg="1"/>
      <p:bldP spid="63"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文本框 1"/>
          <p:cNvSpPr txBox="1"/>
          <p:nvPr/>
        </p:nvSpPr>
        <p:spPr>
          <a:xfrm>
            <a:off x="866775" y="2105025"/>
            <a:ext cx="7350125" cy="1476375"/>
          </a:xfrm>
          <a:prstGeom prst="rect">
            <a:avLst/>
          </a:prstGeom>
          <a:noFill/>
          <a:ln w="9525">
            <a:noFill/>
          </a:ln>
        </p:spPr>
        <p:txBody>
          <a:bodyPr wrap="square" anchor="t" anchorCtr="0">
            <a:spAutoFit/>
          </a:bodyPr>
          <a:p>
            <a:pPr>
              <a:lnSpc>
                <a:spcPct val="150000"/>
              </a:lnSpc>
            </a:pPr>
            <a:r>
              <a:rPr lang="zh-CN" altLang="en-US" sz="2000">
                <a:latin typeface="Arial" panose="020B0604020202020204" pitchFamily="34" charset="0"/>
                <a:ea typeface="宋体" panose="02010600030101010101" pitchFamily="2" charset="-122"/>
              </a:rPr>
              <a:t>人们常用最具代表性的生产工具来代表一个历史时期：如石器时代，红铜时代，青铜时代，铁器时代，蒸汽时代、电气时代、原子时代（核能）等。</a:t>
            </a:r>
            <a:endParaRPr lang="zh-CN" altLang="en-US" sz="2000">
              <a:latin typeface="Arial" panose="020B0604020202020204" pitchFamily="34" charset="0"/>
              <a:ea typeface="宋体" panose="02010600030101010101" pitchFamily="2" charset="-122"/>
            </a:endParaRPr>
          </a:p>
        </p:txBody>
      </p:sp>
      <p:sp>
        <p:nvSpPr>
          <p:cNvPr id="4" name="标题 1"/>
          <p:cNvSpPr txBox="1"/>
          <p:nvPr/>
        </p:nvSpPr>
        <p:spPr bwMode="auto">
          <a:xfrm>
            <a:off x="263525" y="395288"/>
            <a:ext cx="6400800" cy="1709738"/>
          </a:xfrm>
          <a:prstGeom prst="rect">
            <a:avLst/>
          </a:prstGeom>
          <a:noFill/>
          <a:ln w="9525">
            <a:noFill/>
            <a:miter lim="800000"/>
          </a:ln>
          <a:effectLst/>
        </p:spPr>
        <p:txBody>
          <a:bodyPr anchor="ctr"/>
          <a:p>
            <a:pPr marR="0" defTabSz="914400" eaLnBrk="0" hangingPunct="0">
              <a:buClrTx/>
              <a:buSzTx/>
              <a:defRPr/>
            </a:pPr>
            <a:r>
              <a:rPr lang="en-US" altLang="zh-CN" sz="3600" kern="0" noProof="0" dirty="0" smtClean="0">
                <a:effectLst>
                  <a:outerShdw blurRad="38100" dist="38100" dir="2700000" algn="tl">
                    <a:srgbClr val="000000"/>
                  </a:outerShdw>
                </a:effectLst>
                <a:latin typeface="隶书" panose="02010509060101010101" pitchFamily="49" charset="-122"/>
                <a:ea typeface="隶书" panose="02010509060101010101" pitchFamily="49" charset="-122"/>
                <a:cs typeface="隶书" panose="02010509060101010101" pitchFamily="49" charset="-122"/>
                <a:sym typeface="+mn-ea"/>
              </a:rPr>
              <a:t>1.3 </a:t>
            </a:r>
            <a:r>
              <a:rPr lang="zh-CN" altLang="en-US" sz="3600" kern="0" noProof="0" dirty="0" smtClean="0">
                <a:effectLst>
                  <a:outerShdw blurRad="38100" dist="38100" dir="2700000" algn="tl">
                    <a:srgbClr val="000000"/>
                  </a:outerShdw>
                </a:effectLst>
                <a:latin typeface="隶书" panose="02010509060101010101" pitchFamily="49" charset="-122"/>
                <a:ea typeface="隶书" panose="02010509060101010101" pitchFamily="49" charset="-122"/>
                <a:cs typeface="隶书" panose="02010509060101010101" pitchFamily="49" charset="-122"/>
                <a:sym typeface="+mn-ea"/>
              </a:rPr>
              <a:t>社会需求与专业前景</a:t>
            </a:r>
            <a:endParaRPr lang="zh-CN" altLang="en-US" sz="3200" kern="0" noProof="0" dirty="0" smtClean="0">
              <a:effectLst>
                <a:outerShdw blurRad="38100" dist="38100" dir="2700000" algn="tl">
                  <a:srgbClr val="000000"/>
                </a:outerShdw>
              </a:effectLst>
              <a:latin typeface="隶书" panose="02010509060101010101" pitchFamily="49" charset="-122"/>
              <a:ea typeface="隶书" panose="02010509060101010101" pitchFamily="49" charset="-122"/>
              <a:cs typeface="隶书" panose="02010509060101010101" pitchFamily="49" charset="-122"/>
              <a:sym typeface="+mn-ea"/>
            </a:endParaRPr>
          </a:p>
          <a:p>
            <a:pPr marR="0" defTabSz="914400" eaLnBrk="0" hangingPunct="0">
              <a:buClrTx/>
              <a:buSzTx/>
              <a:defRPr/>
            </a:pPr>
            <a:endParaRPr kumimoji="0" lang="zh-CN" altLang="en-US" sz="3200" kern="0" cap="none" spc="0" normalizeH="0" baseline="0" noProof="0" dirty="0" smtClean="0">
              <a:effectLst>
                <a:outerShdw blurRad="38100" dist="38100" dir="2700000" algn="tl">
                  <a:srgbClr val="000000"/>
                </a:outerShdw>
              </a:effectLst>
              <a:latin typeface="隶书" panose="02010509060101010101" pitchFamily="49" charset="-122"/>
              <a:ea typeface="隶书" panose="02010509060101010101" pitchFamily="49" charset="-122"/>
              <a:cs typeface="隶书" panose="02010509060101010101" pitchFamily="49" charset="-122"/>
              <a:sym typeface="+mn-ea"/>
            </a:endParaRPr>
          </a:p>
          <a:p>
            <a:pPr marR="0" defTabSz="914400" eaLnBrk="0" hangingPunct="0">
              <a:buClrTx/>
              <a:buSzTx/>
              <a:defRPr/>
            </a:pPr>
            <a:r>
              <a:rPr kumimoji="0" lang="en-US" altLang="zh-CN" sz="3200" kern="0" cap="none" spc="0" normalizeH="0" baseline="0" noProof="0" dirty="0" smtClean="0">
                <a:effectLst>
                  <a:outerShdw blurRad="38100" dist="38100" dir="2700000" algn="tl">
                    <a:srgbClr val="000000"/>
                  </a:outerShdw>
                </a:effectLst>
                <a:latin typeface="隶书" panose="02010509060101010101" pitchFamily="49" charset="-122"/>
                <a:ea typeface="隶书" panose="02010509060101010101" pitchFamily="49" charset="-122"/>
                <a:cs typeface="隶书" panose="02010509060101010101" pitchFamily="49" charset="-122"/>
                <a:sym typeface="+mn-ea"/>
              </a:rPr>
              <a:t>1.3.1 </a:t>
            </a:r>
            <a:r>
              <a:rPr kumimoji="0" lang="zh-CN" altLang="en-US" sz="3200" kern="0" cap="none" spc="0" normalizeH="0" baseline="0" noProof="0" dirty="0" smtClean="0">
                <a:effectLst>
                  <a:outerShdw blurRad="38100" dist="38100" dir="2700000" algn="tl">
                    <a:srgbClr val="000000"/>
                  </a:outerShdw>
                </a:effectLst>
                <a:latin typeface="隶书" panose="02010509060101010101" pitchFamily="49" charset="-122"/>
                <a:ea typeface="隶书" panose="02010509060101010101" pitchFamily="49" charset="-122"/>
                <a:cs typeface="隶书" panose="02010509060101010101" pitchFamily="49" charset="-122"/>
                <a:sym typeface="+mn-ea"/>
              </a:rPr>
              <a:t>信息时代</a:t>
            </a:r>
            <a:endParaRPr kumimoji="0" lang="zh-CN" altLang="en-US" sz="3200" kern="0" cap="none" spc="0" normalizeH="0" baseline="0" noProof="0" dirty="0" smtClean="0">
              <a:effectLst>
                <a:outerShdw blurRad="38100" dist="38100" dir="2700000" algn="tl">
                  <a:srgbClr val="000000"/>
                </a:outerShdw>
              </a:effectLst>
              <a:latin typeface="隶书" panose="02010509060101010101" pitchFamily="49" charset="-122"/>
              <a:ea typeface="隶书" panose="02010509060101010101" pitchFamily="49" charset="-122"/>
              <a:cs typeface="隶书" panose="02010509060101010101" pitchFamily="49" charset="-122"/>
              <a:sym typeface="+mn-ea"/>
            </a:endParaRPr>
          </a:p>
        </p:txBody>
      </p:sp>
      <p:sp>
        <p:nvSpPr>
          <p:cNvPr id="30723" name="文本框 2"/>
          <p:cNvSpPr txBox="1"/>
          <p:nvPr/>
        </p:nvSpPr>
        <p:spPr>
          <a:xfrm>
            <a:off x="866775" y="3894138"/>
            <a:ext cx="7720013" cy="1691640"/>
          </a:xfrm>
          <a:prstGeom prst="rect">
            <a:avLst/>
          </a:prstGeom>
          <a:noFill/>
          <a:ln w="9525">
            <a:noFill/>
          </a:ln>
        </p:spPr>
        <p:txBody>
          <a:bodyPr wrap="square" anchor="t" anchorCtr="0">
            <a:spAutoFit/>
          </a:bodyPr>
          <a:p>
            <a:r>
              <a:rPr lang="en-US" altLang="zh-CN" sz="2400" b="1">
                <a:latin typeface="Arial" panose="020B0604020202020204" pitchFamily="34" charset="0"/>
                <a:ea typeface="宋体" panose="02010600030101010101" pitchFamily="2" charset="-122"/>
              </a:rPr>
              <a:t>21</a:t>
            </a:r>
            <a:r>
              <a:rPr lang="zh-CN" altLang="en-US" sz="2400" b="1">
                <a:latin typeface="Arial" panose="020B0604020202020204" pitchFamily="34" charset="0"/>
                <a:ea typeface="宋体" panose="02010600030101010101" pitchFamily="2" charset="-122"/>
              </a:rPr>
              <a:t>世纪是以</a:t>
            </a:r>
            <a:r>
              <a:rPr lang="zh-CN" altLang="en-US" sz="2400" b="1">
                <a:solidFill>
                  <a:srgbClr val="FF0000"/>
                </a:solidFill>
                <a:latin typeface="Arial" panose="020B0604020202020204" pitchFamily="34" charset="0"/>
                <a:ea typeface="宋体" panose="02010600030101010101" pitchFamily="2" charset="-122"/>
              </a:rPr>
              <a:t>网络为核心</a:t>
            </a:r>
            <a:r>
              <a:rPr lang="zh-CN" altLang="en-US" sz="2400" b="1">
                <a:latin typeface="Arial" panose="020B0604020202020204" pitchFamily="34" charset="0"/>
                <a:ea typeface="宋体" panose="02010600030101010101" pitchFamily="2" charset="-122"/>
              </a:rPr>
              <a:t>的</a:t>
            </a:r>
            <a:r>
              <a:rPr lang="zh-CN" altLang="en-US" sz="3200" b="1">
                <a:latin typeface="Arial" panose="020B0604020202020204" pitchFamily="34" charset="0"/>
                <a:ea typeface="宋体" panose="02010600030101010101" pitchFamily="2" charset="-122"/>
              </a:rPr>
              <a:t>信息时代：</a:t>
            </a:r>
            <a:endParaRPr lang="zh-CN" altLang="en-US">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欧美及发达国家的时间跨度概念是从公元后</a:t>
            </a:r>
            <a:r>
              <a:rPr lang="zh-CN" altLang="en-US">
                <a:solidFill>
                  <a:srgbClr val="00B050"/>
                </a:solidFill>
                <a:latin typeface="Arial" panose="020B0604020202020204" pitchFamily="34" charset="0"/>
                <a:ea typeface="宋体" panose="02010600030101010101" pitchFamily="2" charset="-122"/>
              </a:rPr>
              <a:t>1969年（</a:t>
            </a:r>
            <a:r>
              <a:rPr lang="en-US" altLang="zh-CN">
                <a:solidFill>
                  <a:srgbClr val="00B050"/>
                </a:solidFill>
                <a:latin typeface="Arial" panose="020B0604020202020204" pitchFamily="34" charset="0"/>
                <a:ea typeface="宋体" panose="02010600030101010101" pitchFamily="2" charset="-122"/>
              </a:rPr>
              <a:t>ARPANET</a:t>
            </a:r>
            <a:r>
              <a:rPr lang="zh-CN" altLang="en-US">
                <a:solidFill>
                  <a:srgbClr val="00B050"/>
                </a:solidFill>
                <a:latin typeface="Arial" panose="020B0604020202020204" pitchFamily="34" charset="0"/>
                <a:ea typeface="宋体" panose="02010600030101010101" pitchFamily="2" charset="-122"/>
              </a:rPr>
              <a:t>）</a:t>
            </a:r>
            <a:r>
              <a:rPr lang="zh-CN" altLang="en-US">
                <a:latin typeface="Arial" panose="020B0604020202020204" pitchFamily="34" charset="0"/>
                <a:ea typeface="宋体" panose="02010600030101010101" pitchFamily="2" charset="-122"/>
              </a:rPr>
              <a:t>-未来</a:t>
            </a:r>
            <a:endParaRPr lang="zh-CN" altLang="en-US">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我国及部分发展中国家的信息时代指的是从公元后1984年-未来</a:t>
            </a:r>
            <a:endParaRPr lang="zh-CN" altLang="en-US">
              <a:latin typeface="Arial" panose="020B0604020202020204" pitchFamily="34" charset="0"/>
              <a:ea typeface="宋体" panose="0201060003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日期占位符 1"/>
          <p:cNvSpPr txBox="1">
            <a:spLocks noGrp="1"/>
          </p:cNvSpPr>
          <p:nvPr>
            <p:ph type="dt" sz="half" idx="10"/>
          </p:nvPr>
        </p:nvSpPr>
        <p:spPr bwMode="auto"/>
        <p:txBody>
          <a:bodyPr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95323F9-BF5F-4F62-A451-47C780C58E8D}" type="datetime1">
              <a:rPr kumimoji="0" lang="zh-CN" altLang="en-US" sz="18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fld>
            <a:endParaRPr kumimoji="0" lang="en-US" altLang="zh-CN" sz="18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endParaRPr>
          </a:p>
        </p:txBody>
      </p:sp>
      <p:sp>
        <p:nvSpPr>
          <p:cNvPr id="7" name="灯片编号占位符 3"/>
          <p:cNvSpPr txBox="1">
            <a:spLocks noGrp="1"/>
          </p:cNvSpPr>
          <p:nvPr>
            <p:ph type="sldNum" sz="quarter" idx="12"/>
          </p:nvPr>
        </p:nvSpPr>
        <p:spPr bwMode="auto"/>
        <p:txBody>
          <a:bodyPr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defRPr>
            </a:lvl1pPr>
            <a:lvl2pPr marL="457200" lvl="1"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5pPr>
          </a:lstStyle>
          <a:p>
            <a:pPr marL="0" marR="0" lvl="0" indent="0" algn="r" defTabSz="914400" rtl="0" eaLnBrk="1" fontAlgn="base" latinLnBrk="0" hangingPunct="1">
              <a:lnSpc>
                <a:spcPct val="100000"/>
              </a:lnSpc>
              <a:spcBef>
                <a:spcPct val="0"/>
              </a:spcBef>
              <a:spcAft>
                <a:spcPct val="0"/>
              </a:spcAft>
              <a:buClrTx/>
              <a:buSzTx/>
              <a:buFontTx/>
              <a:buNone/>
            </a:pPr>
            <a:fld id="{9A0DB2DC-4C9A-4742-B13C-FB6460FD3503}" type="slidenum">
              <a:rPr kumimoji="0" lang="zh-CN" altLang="en-US" sz="1800" b="1"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cs typeface="+mn-cs"/>
              </a:rPr>
            </a:fld>
            <a:endParaRPr kumimoji="0" lang="zh-CN" altLang="en-US" sz="1800" b="1"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cs typeface="+mn-cs"/>
            </a:endParaRPr>
          </a:p>
        </p:txBody>
      </p:sp>
      <p:sp>
        <p:nvSpPr>
          <p:cNvPr id="116740" name="Text Box 4"/>
          <p:cNvSpPr txBox="1"/>
          <p:nvPr/>
        </p:nvSpPr>
        <p:spPr>
          <a:xfrm>
            <a:off x="88900" y="808038"/>
            <a:ext cx="8964613" cy="523240"/>
          </a:xfrm>
          <a:prstGeom prst="rect">
            <a:avLst/>
          </a:prstGeom>
          <a:noFill/>
          <a:ln w="9525">
            <a:noFill/>
          </a:ln>
        </p:spPr>
        <p:txBody>
          <a:bodyPr lIns="90000" tIns="46800" rIns="90000" bIns="46800" anchor="t" anchorCtr="0">
            <a:spAutoFit/>
          </a:bodyPr>
          <a:p>
            <a:pPr algn="ctr">
              <a:spcBef>
                <a:spcPct val="50000"/>
              </a:spcBef>
            </a:pPr>
            <a:r>
              <a:rPr lang="en-US" altLang="zh-CN" sz="2800" dirty="0">
                <a:latin typeface="Arial" panose="020B0604020202020204" pitchFamily="34" charset="0"/>
                <a:ea typeface="隶书" panose="02010509060101010101" pitchFamily="49" charset="-122"/>
              </a:rPr>
              <a:t>1.1 </a:t>
            </a:r>
            <a:r>
              <a:rPr lang="zh-CN" altLang="en-US" sz="2800" dirty="0">
                <a:latin typeface="Arial" panose="020B0604020202020204" pitchFamily="34" charset="0"/>
                <a:ea typeface="隶书" panose="02010509060101010101" pitchFamily="49" charset="-122"/>
              </a:rPr>
              <a:t>导论课的性质、主要内容和</a:t>
            </a:r>
            <a:r>
              <a:rPr lang="zh-CN" altLang="en-US" sz="2800" dirty="0">
                <a:ea typeface="隶书" panose="02010509060101010101" pitchFamily="49" charset="-122"/>
                <a:sym typeface="+mn-ea"/>
              </a:rPr>
              <a:t>任务</a:t>
            </a:r>
            <a:endParaRPr lang="zh-CN" altLang="en-US" sz="2800" dirty="0">
              <a:latin typeface="Arial" panose="020B0604020202020204" pitchFamily="34" charset="0"/>
              <a:ea typeface="隶书" panose="02010509060101010101" pitchFamily="49" charset="-122"/>
            </a:endParaRPr>
          </a:p>
        </p:txBody>
      </p:sp>
      <p:sp>
        <p:nvSpPr>
          <p:cNvPr id="116741" name="Text Box 5"/>
          <p:cNvSpPr txBox="1"/>
          <p:nvPr/>
        </p:nvSpPr>
        <p:spPr>
          <a:xfrm>
            <a:off x="1042988" y="1916430"/>
            <a:ext cx="6961187" cy="400050"/>
          </a:xfrm>
          <a:prstGeom prst="rect">
            <a:avLst/>
          </a:prstGeom>
          <a:noFill/>
          <a:ln w="9525">
            <a:noFill/>
          </a:ln>
        </p:spPr>
        <p:txBody>
          <a:bodyPr wrap="square" lIns="90000" tIns="46800" rIns="90000" bIns="46800" anchor="t" anchorCtr="0">
            <a:spAutoFit/>
          </a:bodyPr>
          <a:p>
            <a:pPr>
              <a:spcBef>
                <a:spcPct val="50000"/>
              </a:spcBef>
            </a:pPr>
            <a:r>
              <a:rPr lang="zh-CN" altLang="en-US" sz="2000" b="1" dirty="0">
                <a:latin typeface="Arial" panose="020B0604020202020204" pitchFamily="34" charset="0"/>
                <a:ea typeface="隶书" panose="02010509060101010101" pitchFamily="49" charset="-122"/>
              </a:rPr>
              <a:t>课程性质</a:t>
            </a:r>
            <a:r>
              <a:rPr lang="en-US" altLang="zh-CN" sz="2000" dirty="0">
                <a:latin typeface="Arial" panose="020B0604020202020204" pitchFamily="34" charset="0"/>
                <a:ea typeface="隶书" panose="02010509060101010101" pitchFamily="49" charset="-122"/>
              </a:rPr>
              <a:t>: </a:t>
            </a:r>
            <a:r>
              <a:rPr lang="zh-CN" altLang="en-US" sz="2000" dirty="0">
                <a:latin typeface="Arial" panose="020B0604020202020204" pitchFamily="34" charset="0"/>
                <a:ea typeface="隶书" panose="02010509060101010101" pitchFamily="49" charset="-122"/>
              </a:rPr>
              <a:t>专业导论课，是一门</a:t>
            </a:r>
            <a:r>
              <a:rPr lang="zh-CN" altLang="en-US" sz="2000" dirty="0">
                <a:solidFill>
                  <a:srgbClr val="FF0000"/>
                </a:solidFill>
                <a:latin typeface="Arial" panose="020B0604020202020204" pitchFamily="34" charset="0"/>
                <a:ea typeface="隶书" panose="02010509060101010101" pitchFamily="49" charset="-122"/>
              </a:rPr>
              <a:t>专业基础</a:t>
            </a:r>
            <a:r>
              <a:rPr lang="zh-CN" altLang="en-US" sz="2000" dirty="0">
                <a:latin typeface="Arial" panose="020B0604020202020204" pitchFamily="34" charset="0"/>
                <a:ea typeface="隶书" panose="02010509060101010101" pitchFamily="49" charset="-122"/>
              </a:rPr>
              <a:t>课，属</a:t>
            </a:r>
            <a:r>
              <a:rPr lang="zh-CN" altLang="en-US" sz="2000" dirty="0">
                <a:solidFill>
                  <a:srgbClr val="FF0000"/>
                </a:solidFill>
                <a:latin typeface="Arial" panose="020B0604020202020204" pitchFamily="34" charset="0"/>
                <a:ea typeface="隶书" panose="02010509060101010101" pitchFamily="49" charset="-122"/>
              </a:rPr>
              <a:t>必修</a:t>
            </a:r>
            <a:r>
              <a:rPr lang="zh-CN" altLang="en-US" sz="2000" dirty="0">
                <a:latin typeface="Arial" panose="020B0604020202020204" pitchFamily="34" charset="0"/>
                <a:ea typeface="隶书" panose="02010509060101010101" pitchFamily="49" charset="-122"/>
              </a:rPr>
              <a:t>课。</a:t>
            </a:r>
            <a:endParaRPr lang="zh-CN" altLang="en-US" sz="2000" dirty="0">
              <a:latin typeface="Arial" panose="020B0604020202020204" pitchFamily="34" charset="0"/>
              <a:ea typeface="隶书" panose="02010509060101010101" pitchFamily="49" charset="-122"/>
            </a:endParaRPr>
          </a:p>
        </p:txBody>
      </p:sp>
      <p:pic>
        <p:nvPicPr>
          <p:cNvPr id="2" name="图片 1"/>
          <p:cNvPicPr>
            <a:picLocks noChangeAspect="1"/>
          </p:cNvPicPr>
          <p:nvPr>
            <p:custDataLst>
              <p:tags r:id="rId1"/>
            </p:custDataLst>
          </p:nvPr>
        </p:nvPicPr>
        <p:blipFill>
          <a:blip r:embed="rId2"/>
          <a:stretch>
            <a:fillRect/>
          </a:stretch>
        </p:blipFill>
        <p:spPr>
          <a:xfrm>
            <a:off x="3176905" y="2708910"/>
            <a:ext cx="2788920" cy="28346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6740"/>
                                        </p:tgtEl>
                                        <p:attrNameLst>
                                          <p:attrName>style.visibility</p:attrName>
                                        </p:attrNameLst>
                                      </p:cBhvr>
                                      <p:to>
                                        <p:strVal val="visible"/>
                                      </p:to>
                                    </p:set>
                                    <p:animEffect transition="in" filter="box(in)">
                                      <p:cBhvr>
                                        <p:cTn id="7" dur="500"/>
                                        <p:tgtEl>
                                          <p:spTgt spid="11674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16741"/>
                                        </p:tgtEl>
                                        <p:attrNameLst>
                                          <p:attrName>style.visibility</p:attrName>
                                        </p:attrNameLst>
                                      </p:cBhvr>
                                      <p:to>
                                        <p:strVal val="visible"/>
                                      </p:to>
                                    </p:set>
                                    <p:anim calcmode="lin" valueType="num">
                                      <p:cBhvr>
                                        <p:cTn id="12" dur="500" fill="hold"/>
                                        <p:tgtEl>
                                          <p:spTgt spid="116741"/>
                                        </p:tgtEl>
                                        <p:attrNameLst>
                                          <p:attrName>ppt_x</p:attrName>
                                        </p:attrNameLst>
                                      </p:cBhvr>
                                      <p:tavLst>
                                        <p:tav tm="0">
                                          <p:val>
                                            <p:strVal val="#ppt_x"/>
                                          </p:val>
                                        </p:tav>
                                        <p:tav tm="100000">
                                          <p:val>
                                            <p:strVal val="#ppt_x"/>
                                          </p:val>
                                        </p:tav>
                                      </p:tavLst>
                                    </p:anim>
                                    <p:anim calcmode="lin" valueType="num">
                                      <p:cBhvr>
                                        <p:cTn id="13" dur="500" fill="hold"/>
                                        <p:tgtEl>
                                          <p:spTgt spid="1167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0" grpId="0"/>
      <p:bldP spid="11674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文本框 1"/>
          <p:cNvSpPr txBox="1"/>
          <p:nvPr/>
        </p:nvSpPr>
        <p:spPr>
          <a:xfrm>
            <a:off x="1080135" y="621030"/>
            <a:ext cx="7306310" cy="5169535"/>
          </a:xfrm>
          <a:prstGeom prst="rect">
            <a:avLst/>
          </a:prstGeom>
          <a:noFill/>
          <a:ln w="9525">
            <a:noFill/>
          </a:ln>
        </p:spPr>
        <p:txBody>
          <a:bodyPr wrap="square" anchor="t" anchorCtr="0">
            <a:spAutoFit/>
          </a:bodyPr>
          <a:p>
            <a:endParaRPr lang="zh-CN" altLang="en-US">
              <a:latin typeface="Arial" panose="020B0604020202020204" pitchFamily="34" charset="0"/>
              <a:ea typeface="宋体" panose="02010600030101010101" pitchFamily="2" charset="-122"/>
            </a:endParaRPr>
          </a:p>
          <a:p>
            <a:r>
              <a:rPr lang="zh-CN" altLang="en-US" sz="2400" b="1">
                <a:latin typeface="Arial" panose="020B0604020202020204" pitchFamily="34" charset="0"/>
                <a:ea typeface="宋体" panose="02010600030101010101" pitchFamily="2" charset="-122"/>
              </a:rPr>
              <a:t>关键进展：</a:t>
            </a:r>
            <a:endParaRPr lang="zh-CN" altLang="en-US">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a:p>
            <a:r>
              <a:rPr lang="zh-CN" altLang="en-US">
                <a:solidFill>
                  <a:schemeClr val="tx1"/>
                </a:solidFill>
                <a:latin typeface="Arial" panose="020B0604020202020204" pitchFamily="34" charset="0"/>
                <a:ea typeface="宋体" panose="02010600030101010101" pitchFamily="2" charset="-122"/>
              </a:rPr>
              <a:t>1945年，第一部电子计算机投入使用；</a:t>
            </a:r>
            <a:endParaRPr lang="zh-CN" altLang="en-US">
              <a:solidFill>
                <a:schemeClr val="tx1"/>
              </a:solidFill>
              <a:latin typeface="Arial" panose="020B0604020202020204" pitchFamily="34" charset="0"/>
              <a:ea typeface="宋体" panose="02010600030101010101" pitchFamily="2" charset="-122"/>
            </a:endParaRPr>
          </a:p>
          <a:p>
            <a:endParaRPr lang="zh-CN" altLang="en-US">
              <a:solidFill>
                <a:schemeClr val="tx1"/>
              </a:solidFill>
              <a:latin typeface="Arial" panose="020B0604020202020204" pitchFamily="34" charset="0"/>
              <a:ea typeface="宋体" panose="02010600030101010101" pitchFamily="2" charset="-122"/>
            </a:endParaRPr>
          </a:p>
          <a:p>
            <a:r>
              <a:rPr lang="zh-CN" altLang="en-US">
                <a:solidFill>
                  <a:schemeClr val="tx1"/>
                </a:solidFill>
                <a:latin typeface="Arial" panose="020B0604020202020204" pitchFamily="34" charset="0"/>
                <a:ea typeface="宋体" panose="02010600030101010101" pitchFamily="2" charset="-122"/>
              </a:rPr>
              <a:t>1957年，第一颗人造卫星由前苏联发射升空，开辟了航天时代；</a:t>
            </a:r>
            <a:endParaRPr lang="zh-CN" altLang="en-US">
              <a:solidFill>
                <a:schemeClr val="tx1"/>
              </a:solidFill>
              <a:latin typeface="Arial" panose="020B0604020202020204" pitchFamily="34" charset="0"/>
              <a:ea typeface="宋体" panose="02010600030101010101" pitchFamily="2" charset="-122"/>
            </a:endParaRPr>
          </a:p>
          <a:p>
            <a:endParaRPr lang="zh-CN" altLang="en-US">
              <a:solidFill>
                <a:schemeClr val="tx1"/>
              </a:solidFill>
              <a:latin typeface="Arial" panose="020B0604020202020204" pitchFamily="34" charset="0"/>
              <a:ea typeface="宋体" panose="02010600030101010101" pitchFamily="2" charset="-122"/>
            </a:endParaRPr>
          </a:p>
          <a:p>
            <a:r>
              <a:rPr lang="zh-CN" altLang="en-US">
                <a:solidFill>
                  <a:schemeClr val="tx1"/>
                </a:solidFill>
                <a:latin typeface="Arial" panose="020B0604020202020204" pitchFamily="34" charset="0"/>
                <a:ea typeface="宋体" panose="02010600030101010101" pitchFamily="2" charset="-122"/>
              </a:rPr>
              <a:t>1961年，前苏联进行了人类第一次无人驾驶的宇宙飞船登月试验，并取得成功；</a:t>
            </a:r>
            <a:endParaRPr lang="zh-CN" altLang="en-US">
              <a:solidFill>
                <a:schemeClr val="tx1"/>
              </a:solidFill>
              <a:latin typeface="Arial" panose="020B0604020202020204" pitchFamily="34" charset="0"/>
              <a:ea typeface="宋体" panose="02010600030101010101" pitchFamily="2" charset="-122"/>
            </a:endParaRPr>
          </a:p>
          <a:p>
            <a:endParaRPr lang="zh-CN" altLang="en-US">
              <a:solidFill>
                <a:schemeClr val="tx1"/>
              </a:solidFill>
              <a:latin typeface="Arial" panose="020B0604020202020204" pitchFamily="34" charset="0"/>
              <a:ea typeface="宋体" panose="02010600030101010101" pitchFamily="2" charset="-122"/>
            </a:endParaRPr>
          </a:p>
          <a:p>
            <a:r>
              <a:rPr lang="zh-CN" altLang="en-US">
                <a:solidFill>
                  <a:srgbClr val="00B050"/>
                </a:solidFill>
                <a:latin typeface="Arial" panose="020B0604020202020204" pitchFamily="34" charset="0"/>
                <a:ea typeface="宋体" panose="02010600030101010101" pitchFamily="2" charset="-122"/>
              </a:rPr>
              <a:t>1969年</a:t>
            </a:r>
            <a:r>
              <a:rPr lang="zh-CN" altLang="en-US">
                <a:solidFill>
                  <a:schemeClr val="tx1"/>
                </a:solidFill>
                <a:latin typeface="Arial" panose="020B0604020202020204" pitchFamily="34" charset="0"/>
                <a:ea typeface="宋体" panose="02010600030101010101" pitchFamily="2" charset="-122"/>
              </a:rPr>
              <a:t>，阿波罗号飞船使人类第一次在月球上留下足迹；美国国防部创建第一</a:t>
            </a:r>
            <a:r>
              <a:rPr lang="en-US" altLang="zh-CN">
                <a:solidFill>
                  <a:schemeClr val="tx1"/>
                </a:solidFill>
                <a:latin typeface="Arial" panose="020B0604020202020204" pitchFamily="34" charset="0"/>
                <a:ea typeface="宋体" panose="02010600030101010101" pitchFamily="2" charset="-122"/>
              </a:rPr>
              <a:t>   </a:t>
            </a:r>
            <a:endParaRPr lang="en-US" altLang="zh-CN">
              <a:solidFill>
                <a:schemeClr val="tx1"/>
              </a:solidFill>
              <a:latin typeface="Arial" panose="020B0604020202020204" pitchFamily="34" charset="0"/>
              <a:ea typeface="宋体" panose="02010600030101010101" pitchFamily="2" charset="-122"/>
            </a:endParaRPr>
          </a:p>
          <a:p>
            <a:endParaRPr lang="en-US" altLang="zh-CN">
              <a:solidFill>
                <a:schemeClr val="tx1"/>
              </a:solidFill>
              <a:latin typeface="Arial" panose="020B0604020202020204" pitchFamily="34" charset="0"/>
              <a:ea typeface="宋体" panose="02010600030101010101" pitchFamily="2" charset="-122"/>
            </a:endParaRPr>
          </a:p>
          <a:p>
            <a:r>
              <a:rPr lang="en-US" altLang="zh-CN">
                <a:solidFill>
                  <a:schemeClr val="tx1"/>
                </a:solidFill>
                <a:latin typeface="Arial" panose="020B0604020202020204" pitchFamily="34" charset="0"/>
                <a:ea typeface="宋体" panose="02010600030101010101" pitchFamily="2" charset="-122"/>
              </a:rPr>
              <a:t>              </a:t>
            </a:r>
            <a:r>
              <a:rPr lang="zh-CN" altLang="en-US">
                <a:solidFill>
                  <a:schemeClr val="tx1"/>
                </a:solidFill>
                <a:latin typeface="Arial" panose="020B0604020202020204" pitchFamily="34" charset="0"/>
                <a:ea typeface="宋体" panose="02010600030101010101" pitchFamily="2" charset="-122"/>
              </a:rPr>
              <a:t>个分组交换网</a:t>
            </a:r>
            <a:r>
              <a:rPr lang="en-US" altLang="zh-CN">
                <a:solidFill>
                  <a:srgbClr val="00B050"/>
                </a:solidFill>
                <a:latin typeface="Arial" panose="020B0604020202020204" pitchFamily="34" charset="0"/>
                <a:ea typeface="宋体" panose="02010600030101010101" pitchFamily="2" charset="-122"/>
              </a:rPr>
              <a:t>ARPANET</a:t>
            </a:r>
            <a:endParaRPr lang="zh-CN" altLang="en-US">
              <a:solidFill>
                <a:srgbClr val="00B050"/>
              </a:solidFill>
              <a:latin typeface="Arial" panose="020B0604020202020204" pitchFamily="34" charset="0"/>
              <a:ea typeface="宋体" panose="02010600030101010101" pitchFamily="2" charset="-122"/>
            </a:endParaRPr>
          </a:p>
          <a:p>
            <a:endParaRPr lang="zh-CN" altLang="en-US">
              <a:solidFill>
                <a:schemeClr val="tx1"/>
              </a:solidFill>
              <a:latin typeface="Arial" panose="020B0604020202020204" pitchFamily="34" charset="0"/>
              <a:ea typeface="宋体" panose="02010600030101010101" pitchFamily="2" charset="-122"/>
            </a:endParaRPr>
          </a:p>
          <a:p>
            <a:r>
              <a:rPr lang="zh-CN" altLang="en-US">
                <a:solidFill>
                  <a:schemeClr val="tx1"/>
                </a:solidFill>
                <a:latin typeface="Arial" panose="020B0604020202020204" pitchFamily="34" charset="0"/>
                <a:ea typeface="宋体" panose="02010600030101010101" pitchFamily="2" charset="-122"/>
              </a:rPr>
              <a:t>1983年，第一个机器人在联邦德国大众汽车股份公司投入服务；</a:t>
            </a:r>
            <a:endParaRPr lang="zh-CN" altLang="en-US">
              <a:solidFill>
                <a:schemeClr val="tx1"/>
              </a:solidFill>
              <a:latin typeface="Arial" panose="020B0604020202020204" pitchFamily="34" charset="0"/>
              <a:ea typeface="宋体" panose="02010600030101010101" pitchFamily="2" charset="-122"/>
            </a:endParaRPr>
          </a:p>
          <a:p>
            <a:endParaRPr lang="zh-CN" altLang="en-US">
              <a:solidFill>
                <a:schemeClr val="tx1"/>
              </a:solidFill>
              <a:latin typeface="Arial" panose="020B0604020202020204" pitchFamily="34" charset="0"/>
              <a:ea typeface="宋体" panose="02010600030101010101" pitchFamily="2" charset="-122"/>
            </a:endParaRPr>
          </a:p>
          <a:p>
            <a:r>
              <a:rPr lang="zh-CN" altLang="en-US">
                <a:solidFill>
                  <a:schemeClr val="tx1"/>
                </a:solidFill>
                <a:latin typeface="Arial" panose="020B0604020202020204" pitchFamily="34" charset="0"/>
                <a:ea typeface="宋体" panose="02010600030101010101" pitchFamily="2" charset="-122"/>
              </a:rPr>
              <a:t>              </a:t>
            </a:r>
            <a:r>
              <a:rPr lang="en-US" altLang="zh-CN">
                <a:solidFill>
                  <a:schemeClr val="tx1"/>
                </a:solidFill>
                <a:latin typeface="Arial" panose="020B0604020202020204" pitchFamily="34" charset="0"/>
                <a:ea typeface="宋体" panose="02010600030101010101" pitchFamily="2" charset="-122"/>
              </a:rPr>
              <a:t>TCP/IP</a:t>
            </a:r>
            <a:r>
              <a:rPr lang="zh-CN" altLang="zh-CN">
                <a:solidFill>
                  <a:schemeClr val="tx1"/>
                </a:solidFill>
                <a:latin typeface="Arial" panose="020B0604020202020204" pitchFamily="34" charset="0"/>
                <a:ea typeface="宋体" panose="02010600030101010101" pitchFamily="2" charset="-122"/>
              </a:rPr>
              <a:t>协议成为</a:t>
            </a:r>
            <a:r>
              <a:rPr lang="en-US" altLang="zh-CN">
                <a:solidFill>
                  <a:schemeClr val="tx1"/>
                </a:solidFill>
                <a:latin typeface="Arial" panose="020B0604020202020204" pitchFamily="34" charset="0"/>
                <a:ea typeface="宋体" panose="02010600030101010101" pitchFamily="2" charset="-122"/>
                <a:sym typeface="宋体" panose="02010600030101010101" pitchFamily="2" charset="-122"/>
              </a:rPr>
              <a:t>ARPANET</a:t>
            </a:r>
            <a:r>
              <a:rPr lang="zh-CN" altLang="en-US">
                <a:solidFill>
                  <a:schemeClr val="tx1"/>
                </a:solidFill>
                <a:latin typeface="Arial" panose="020B0604020202020204" pitchFamily="34" charset="0"/>
                <a:ea typeface="宋体" panose="02010600030101010101" pitchFamily="2" charset="-122"/>
                <a:sym typeface="宋体" panose="02010600030101010101" pitchFamily="2" charset="-122"/>
              </a:rPr>
              <a:t>上的标准，因特</a:t>
            </a:r>
            <a:r>
              <a:rPr lang="zh-CN" altLang="en-US">
                <a:solidFill>
                  <a:schemeClr val="tx1"/>
                </a:solidFill>
                <a:latin typeface="Arial" panose="020B0604020202020204" pitchFamily="34" charset="0"/>
                <a:ea typeface="宋体" panose="02010600030101010101" pitchFamily="2" charset="-122"/>
              </a:rPr>
              <a:t>网诞生年</a:t>
            </a:r>
            <a:endParaRPr lang="zh-CN" altLang="en-US">
              <a:solidFill>
                <a:schemeClr val="tx1"/>
              </a:solidFill>
              <a:latin typeface="Arial" panose="020B0604020202020204" pitchFamily="34" charset="0"/>
              <a:ea typeface="宋体" panose="02010600030101010101" pitchFamily="2"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文本框 1"/>
          <p:cNvSpPr txBox="1"/>
          <p:nvPr/>
        </p:nvSpPr>
        <p:spPr>
          <a:xfrm>
            <a:off x="1344930" y="1196975"/>
            <a:ext cx="6628765" cy="4384675"/>
          </a:xfrm>
          <a:prstGeom prst="rect">
            <a:avLst/>
          </a:prstGeom>
          <a:noFill/>
          <a:ln w="9525">
            <a:noFill/>
          </a:ln>
        </p:spPr>
        <p:txBody>
          <a:bodyPr wrap="square" anchor="t" anchorCtr="0">
            <a:spAutoFit/>
          </a:bodyPr>
          <a:p>
            <a:pPr>
              <a:lnSpc>
                <a:spcPct val="150000"/>
              </a:lnSpc>
            </a:pPr>
            <a:r>
              <a:rPr lang="en-US" altLang="zh-CN">
                <a:latin typeface="Arial" panose="020B0604020202020204" pitchFamily="34" charset="0"/>
                <a:ea typeface="宋体" panose="02010600030101010101" pitchFamily="2" charset="-122"/>
              </a:rPr>
              <a:t>20</a:t>
            </a:r>
            <a:r>
              <a:rPr lang="zh-CN" altLang="en-US">
                <a:latin typeface="Arial" panose="020B0604020202020204" pitchFamily="34" charset="0"/>
                <a:ea typeface="宋体" panose="02010600030101010101" pitchFamily="2" charset="-122"/>
              </a:rPr>
              <a:t>世纪40年代末50年代初揭幕</a:t>
            </a:r>
            <a:r>
              <a:rPr lang="zh-CN" altLang="en-US">
                <a:solidFill>
                  <a:srgbClr val="FF0000"/>
                </a:solidFill>
                <a:latin typeface="Arial" panose="020B0604020202020204" pitchFamily="34" charset="0"/>
                <a:ea typeface="宋体" panose="02010600030101010101" pitchFamily="2" charset="-122"/>
              </a:rPr>
              <a:t>第三次科技革命</a:t>
            </a:r>
            <a:r>
              <a:rPr lang="zh-CN" altLang="en-US">
                <a:latin typeface="Arial" panose="020B0604020202020204" pitchFamily="34" charset="0"/>
                <a:ea typeface="宋体" panose="02010600030101010101" pitchFamily="2" charset="-122"/>
              </a:rPr>
              <a:t>。</a:t>
            </a:r>
            <a:endParaRPr lang="zh-CN" altLang="en-US">
              <a:latin typeface="Arial" panose="020B0604020202020204" pitchFamily="34" charset="0"/>
              <a:ea typeface="宋体" panose="02010600030101010101" pitchFamily="2" charset="-122"/>
            </a:endParaRPr>
          </a:p>
          <a:p>
            <a:pPr>
              <a:lnSpc>
                <a:spcPct val="150000"/>
              </a:lnSpc>
            </a:pPr>
            <a:endParaRPr lang="zh-CN" altLang="en-US">
              <a:latin typeface="Arial" panose="020B0604020202020204" pitchFamily="34" charset="0"/>
              <a:ea typeface="宋体" panose="02010600030101010101" pitchFamily="2" charset="-122"/>
            </a:endParaRPr>
          </a:p>
          <a:p>
            <a:pPr>
              <a:lnSpc>
                <a:spcPct val="150000"/>
              </a:lnSpc>
            </a:pPr>
            <a:r>
              <a:rPr lang="zh-CN" altLang="en-US">
                <a:latin typeface="Arial" panose="020B0604020202020204" pitchFamily="34" charset="0"/>
                <a:ea typeface="宋体" panose="02010600030101010101" pitchFamily="2" charset="-122"/>
              </a:rPr>
              <a:t>新科技革命以</a:t>
            </a:r>
            <a:r>
              <a:rPr lang="zh-CN" altLang="en-US">
                <a:solidFill>
                  <a:srgbClr val="FF0000"/>
                </a:solidFill>
                <a:latin typeface="Arial" panose="020B0604020202020204" pitchFamily="34" charset="0"/>
                <a:ea typeface="宋体" panose="02010600030101010101" pitchFamily="2" charset="-122"/>
              </a:rPr>
              <a:t>电子信息业的突破与迅猛发展为标志</a:t>
            </a:r>
            <a:r>
              <a:rPr lang="zh-CN" altLang="en-US">
                <a:latin typeface="Arial" panose="020B0604020202020204" pitchFamily="34" charset="0"/>
                <a:ea typeface="宋体" panose="02010600030101010101" pitchFamily="2" charset="-122"/>
              </a:rPr>
              <a:t>，主要包括信息技术、生物工程技术、新材料技术、海洋技术、空间技术</a:t>
            </a:r>
            <a:r>
              <a:rPr lang="zh-CN" altLang="en-US">
                <a:solidFill>
                  <a:srgbClr val="FF0000"/>
                </a:solidFill>
                <a:latin typeface="Arial" panose="020B0604020202020204" pitchFamily="34" charset="0"/>
                <a:ea typeface="宋体" panose="02010600030101010101" pitchFamily="2" charset="-122"/>
              </a:rPr>
              <a:t>五</a:t>
            </a:r>
            <a:r>
              <a:rPr lang="zh-CN" altLang="en-US">
                <a:latin typeface="Arial" panose="020B0604020202020204" pitchFamily="34" charset="0"/>
                <a:ea typeface="宋体" panose="02010600030101010101" pitchFamily="2" charset="-122"/>
              </a:rPr>
              <a:t>大领域。</a:t>
            </a:r>
            <a:endParaRPr lang="zh-CN" altLang="en-US">
              <a:latin typeface="Arial" panose="020B0604020202020204" pitchFamily="34" charset="0"/>
              <a:ea typeface="宋体" panose="02010600030101010101" pitchFamily="2" charset="-122"/>
            </a:endParaRPr>
          </a:p>
          <a:p>
            <a:pPr>
              <a:lnSpc>
                <a:spcPct val="150000"/>
              </a:lnSpc>
            </a:pPr>
            <a:endParaRPr lang="zh-CN" altLang="en-US">
              <a:latin typeface="Arial" panose="020B0604020202020204" pitchFamily="34" charset="0"/>
              <a:ea typeface="宋体" panose="02010600030101010101" pitchFamily="2" charset="-122"/>
            </a:endParaRPr>
          </a:p>
          <a:p>
            <a:pPr>
              <a:lnSpc>
                <a:spcPct val="150000"/>
              </a:lnSpc>
            </a:pPr>
            <a:r>
              <a:rPr lang="zh-CN" altLang="en-US">
                <a:solidFill>
                  <a:srgbClr val="FF0000"/>
                </a:solidFill>
                <a:latin typeface="Arial" panose="020B0604020202020204" pitchFamily="34" charset="0"/>
                <a:ea typeface="宋体" panose="02010600030101010101" pitchFamily="2" charset="-122"/>
              </a:rPr>
              <a:t>晶体管和大规模集成电路</a:t>
            </a:r>
            <a:r>
              <a:rPr lang="zh-CN" altLang="en-US">
                <a:latin typeface="Arial" panose="020B0604020202020204" pitchFamily="34" charset="0"/>
                <a:ea typeface="宋体" panose="02010600030101010101" pitchFamily="2" charset="-122"/>
              </a:rPr>
              <a:t>，</a:t>
            </a:r>
            <a:r>
              <a:rPr lang="zh-CN" altLang="en-US">
                <a:solidFill>
                  <a:srgbClr val="FF0000"/>
                </a:solidFill>
                <a:latin typeface="Arial" panose="020B0604020202020204" pitchFamily="34" charset="0"/>
                <a:ea typeface="宋体" panose="02010600030101010101" pitchFamily="2" charset="-122"/>
              </a:rPr>
              <a:t>极大地降低信息传播的费用、改进性能</a:t>
            </a:r>
            <a:r>
              <a:rPr lang="zh-CN" altLang="en-US">
                <a:latin typeface="Arial" panose="020B0604020202020204" pitchFamily="34" charset="0"/>
                <a:ea typeface="宋体" panose="02010600030101010101" pitchFamily="2" charset="-122"/>
              </a:rPr>
              <a:t>，其结果是：人类社会从工业时代进入了信息时代。这些新技术正在从根本上改变我们的社会经济生活。</a:t>
            </a:r>
            <a:endParaRPr lang="zh-CN" altLang="en-US">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71" name="TextBox 9"/>
          <p:cNvSpPr txBox="1"/>
          <p:nvPr/>
        </p:nvSpPr>
        <p:spPr>
          <a:xfrm>
            <a:off x="1188085" y="2636520"/>
            <a:ext cx="6513830" cy="1753235"/>
          </a:xfrm>
          <a:prstGeom prst="rect">
            <a:avLst/>
          </a:prstGeom>
          <a:noFill/>
          <a:ln w="9525">
            <a:noFill/>
          </a:ln>
        </p:spPr>
        <p:txBody>
          <a:bodyPr wrap="square" anchor="t" anchorCtr="0">
            <a:spAutoFit/>
          </a:bodyPr>
          <a:p>
            <a:pPr algn="just">
              <a:lnSpc>
                <a:spcPct val="150000"/>
              </a:lnSpc>
            </a:pPr>
            <a:r>
              <a:rPr lang="zh-CN" altLang="en-US" sz="2400" b="1" dirty="0">
                <a:latin typeface="宋体" panose="02010600030101010101" pitchFamily="2" charset="-122"/>
                <a:ea typeface="宋体" panose="02010600030101010101" pitchFamily="2" charset="-122"/>
              </a:rPr>
              <a:t>电子信息产业是国民经济战略性、基础性、先导性支柱产业。</a:t>
            </a:r>
            <a:r>
              <a:rPr lang="zh-CN" altLang="en-US" sz="2400"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a:t>
            </a:r>
            <a:r>
              <a:rPr lang="zh-CN" altLang="en-US" sz="2400" b="1" dirty="0">
                <a:solidFill>
                  <a:srgbClr val="FF0000"/>
                </a:solidFill>
                <a:latin typeface="宋体" panose="02010600030101010101" pitchFamily="2" charset="-122"/>
                <a:ea typeface="宋体" panose="02010600030101010101" pitchFamily="2" charset="-122"/>
              </a:rPr>
              <a:t>信息化</a:t>
            </a:r>
            <a:r>
              <a:rPr lang="zh-CN" altLang="en-US" sz="2400" b="1" dirty="0">
                <a:latin typeface="宋体" panose="02010600030101010101" pitchFamily="2" charset="-122"/>
                <a:ea typeface="宋体" panose="02010600030101010101" pitchFamily="2" charset="-122"/>
              </a:rPr>
              <a:t>是我国加快实现工业化和现代化的必然选择”。</a:t>
            </a:r>
            <a:endParaRPr lang="zh-CN" altLang="en-US" sz="2400" b="1" dirty="0">
              <a:latin typeface="宋体" panose="02010600030101010101" pitchFamily="2" charset="-122"/>
              <a:ea typeface="宋体" panose="02010600030101010101" pitchFamily="2" charset="-122"/>
            </a:endParaRPr>
          </a:p>
        </p:txBody>
      </p:sp>
      <p:sp>
        <p:nvSpPr>
          <p:cNvPr id="2" name="文本框 1"/>
          <p:cNvSpPr txBox="1"/>
          <p:nvPr/>
        </p:nvSpPr>
        <p:spPr>
          <a:xfrm>
            <a:off x="1259523" y="1268730"/>
            <a:ext cx="5872163" cy="582613"/>
          </a:xfrm>
          <a:prstGeom prst="rect">
            <a:avLst/>
          </a:prstGeom>
          <a:noFill/>
        </p:spPr>
        <p:txBody>
          <a:bodyPr wrap="none" rtlCol="0" anchor="t">
            <a:spAutoFit/>
          </a:bodyPr>
          <a:p>
            <a:r>
              <a:rPr lang="en-US" sz="3200" kern="0" noProof="0" dirty="0" smtClean="0">
                <a:effectLst>
                  <a:outerShdw blurRad="38100" dist="38100" dir="2700000" algn="tl">
                    <a:srgbClr val="000000"/>
                  </a:outerShdw>
                </a:effectLst>
                <a:latin typeface="隶书" panose="02010509060101010101" pitchFamily="49" charset="-122"/>
                <a:ea typeface="隶书" panose="02010509060101010101" pitchFamily="49" charset="-122"/>
                <a:cs typeface="隶书" panose="02010509060101010101" pitchFamily="49" charset="-122"/>
                <a:sym typeface="+mn-ea"/>
              </a:rPr>
              <a:t>1.3.2 </a:t>
            </a:r>
            <a:r>
              <a:rPr lang="zh-CN" altLang="en-US" sz="3200" kern="0" noProof="0" dirty="0" smtClean="0">
                <a:effectLst>
                  <a:outerShdw blurRad="38100" dist="38100" dir="2700000" algn="tl">
                    <a:srgbClr val="000000"/>
                  </a:outerShdw>
                </a:effectLst>
                <a:latin typeface="隶书" panose="02010509060101010101" pitchFamily="49" charset="-122"/>
                <a:ea typeface="隶书" panose="02010509060101010101" pitchFamily="49" charset="-122"/>
                <a:cs typeface="隶书" panose="02010509060101010101" pitchFamily="49" charset="-122"/>
                <a:sym typeface="+mn-ea"/>
              </a:rPr>
              <a:t>电子信息产业的</a:t>
            </a:r>
            <a:r>
              <a:rPr lang="en-US" altLang="zh-CN" sz="3200" kern="0" noProof="0" dirty="0" err="1" smtClean="0">
                <a:effectLst>
                  <a:outerShdw blurRad="38100" dist="38100" dir="2700000" algn="tl">
                    <a:srgbClr val="000000"/>
                  </a:outerShdw>
                </a:effectLst>
                <a:latin typeface="隶书" panose="02010509060101010101" pitchFamily="49" charset="-122"/>
                <a:ea typeface="隶书" panose="02010509060101010101" pitchFamily="49" charset="-122"/>
                <a:cs typeface="隶书" panose="02010509060101010101" pitchFamily="49" charset="-122"/>
                <a:sym typeface="+mn-ea"/>
              </a:rPr>
              <a:t>重要</a:t>
            </a:r>
            <a:r>
              <a:rPr lang="zh-CN" altLang="en-US" sz="3200" kern="0" noProof="0" dirty="0" smtClean="0">
                <a:effectLst>
                  <a:outerShdw blurRad="38100" dist="38100" dir="2700000" algn="tl">
                    <a:srgbClr val="000000"/>
                  </a:outerShdw>
                </a:effectLst>
                <a:latin typeface="隶书" panose="02010509060101010101" pitchFamily="49" charset="-122"/>
                <a:ea typeface="隶书" panose="02010509060101010101" pitchFamily="49" charset="-122"/>
                <a:cs typeface="隶书" panose="02010509060101010101" pitchFamily="49" charset="-122"/>
                <a:sym typeface="+mn-ea"/>
              </a:rPr>
              <a:t>地位</a:t>
            </a:r>
            <a:endParaRPr lang="zh-CN" altLang="en-US" sz="3200" noProof="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271"/>
                                        </p:tgtEl>
                                        <p:attrNameLst>
                                          <p:attrName>style.visibility</p:attrName>
                                        </p:attrNameLst>
                                      </p:cBhvr>
                                      <p:to>
                                        <p:strVal val="visible"/>
                                      </p:to>
                                    </p:set>
                                    <p:animEffect transition="in" filter="box(in)">
                                      <p:cBhvr>
                                        <p:cTn id="7" dur="500"/>
                                        <p:tgtEl>
                                          <p:spTgt spid="11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日期占位符 1"/>
          <p:cNvSpPr txBox="1">
            <a:spLocks noGrp="1"/>
          </p:cNvSpPr>
          <p:nvPr>
            <p:ph type="dt" sz="half" idx="10"/>
          </p:nvPr>
        </p:nvSpPr>
        <p:spPr bwMode="auto"/>
        <p:txBody>
          <a:bodyPr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B10B0DD3-DE55-40CA-8512-148F05B5AEA5}" type="datetime1">
              <a:rPr kumimoji="0" lang="zh-CN" altLang="en-US" sz="1800" b="0" i="0" u="none" strike="noStrike" kern="1200" cap="none" spc="0" normalizeH="0" baseline="0" noProof="0" smtClean="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fld>
            <a:endParaRPr kumimoji="0" lang="en-US" altLang="zh-CN" sz="18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endParaRPr>
          </a:p>
        </p:txBody>
      </p:sp>
      <p:sp>
        <p:nvSpPr>
          <p:cNvPr id="3" name="灯片编号占位符 2"/>
          <p:cNvSpPr txBox="1">
            <a:spLocks noGrp="1"/>
          </p:cNvSpPr>
          <p:nvPr>
            <p:ph type="sldNum" sz="quarter" idx="12"/>
          </p:nvPr>
        </p:nvSpPr>
        <p:spPr bwMode="auto"/>
        <p:txBody>
          <a:bodyPr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defRPr>
            </a:lvl1pPr>
            <a:lvl2pPr marL="457200" lvl="1"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5pPr>
          </a:lstStyle>
          <a:p>
            <a:pPr marL="0" marR="0" lvl="0" indent="0" algn="r" defTabSz="914400" rtl="0" eaLnBrk="1" fontAlgn="base" latinLnBrk="0" hangingPunct="1">
              <a:lnSpc>
                <a:spcPct val="100000"/>
              </a:lnSpc>
              <a:spcBef>
                <a:spcPct val="0"/>
              </a:spcBef>
              <a:spcAft>
                <a:spcPct val="0"/>
              </a:spcAft>
              <a:buClrTx/>
              <a:buSzTx/>
              <a:buFontTx/>
              <a:buNone/>
            </a:pPr>
            <a:fld id="{9A0DB2DC-4C9A-4742-B13C-FB6460FD3503}" type="slidenum">
              <a:rPr kumimoji="0" lang="zh-CN" altLang="en-US" sz="1800" b="1" i="0" u="none" strike="noStrike" kern="1200" cap="none" spc="0" normalizeH="0" baseline="0" noProof="1" dirty="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cs typeface="+mn-cs"/>
              </a:rPr>
            </a:fld>
            <a:endParaRPr kumimoji="0" lang="zh-CN" altLang="en-US" sz="1800" b="1" i="0" u="none" strike="noStrike" kern="1200" cap="none" spc="0" normalizeH="0" baseline="0" noProof="1" dirty="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cs typeface="+mn-cs"/>
            </a:endParaRPr>
          </a:p>
        </p:txBody>
      </p:sp>
      <p:sp>
        <p:nvSpPr>
          <p:cNvPr id="47107" name="矩形 3"/>
          <p:cNvSpPr/>
          <p:nvPr/>
        </p:nvSpPr>
        <p:spPr>
          <a:xfrm>
            <a:off x="1763395" y="1484630"/>
            <a:ext cx="5756910" cy="4092575"/>
          </a:xfrm>
          <a:prstGeom prst="rect">
            <a:avLst/>
          </a:prstGeom>
          <a:noFill/>
          <a:ln w="9525">
            <a:noFill/>
          </a:ln>
        </p:spPr>
        <p:txBody>
          <a:bodyPr wrap="square" anchor="t" anchorCtr="0">
            <a:spAutoFit/>
          </a:bodyPr>
          <a:p>
            <a:pPr algn="just">
              <a:lnSpc>
                <a:spcPct val="150000"/>
              </a:lnSpc>
            </a:pPr>
            <a:r>
              <a:rPr lang="zh-CN" altLang="zh-CN" sz="2000" dirty="0">
                <a:latin typeface="宋体" panose="02010600030101010101" pitchFamily="2" charset="-122"/>
              </a:rPr>
              <a:t>电子信息产业具有集聚创新资源与要素的特征，仍是当前全球创新最活跃、带动性最强、渗透性最广的领域。新一代信息技术正在步入加速成长期，带动产业格局深刻变革。</a:t>
            </a:r>
            <a:endParaRPr lang="zh-CN" altLang="zh-CN" sz="2000" dirty="0">
              <a:latin typeface="宋体" panose="02010600030101010101" pitchFamily="2" charset="-122"/>
            </a:endParaRPr>
          </a:p>
          <a:p>
            <a:pPr algn="just">
              <a:lnSpc>
                <a:spcPct val="150000"/>
              </a:lnSpc>
            </a:pPr>
            <a:endParaRPr lang="zh-CN" altLang="zh-CN" sz="2000" dirty="0">
              <a:latin typeface="宋体" panose="02010600030101010101" pitchFamily="2" charset="-122"/>
            </a:endParaRPr>
          </a:p>
          <a:p>
            <a:pPr algn="just">
              <a:lnSpc>
                <a:spcPct val="150000"/>
              </a:lnSpc>
            </a:pPr>
            <a:r>
              <a:rPr lang="zh-CN" altLang="zh-CN" sz="2000" dirty="0">
                <a:latin typeface="宋体" panose="02010600030101010101" pitchFamily="2" charset="-122"/>
                <a:sym typeface="+mn-ea"/>
              </a:rPr>
              <a:t>信息产业各行业边界逐渐模糊，信息通信技术在各类终端产品中应用日益广泛，云计算、物联网、移动互联网等新兴领域蓬勃发展。</a:t>
            </a:r>
            <a:endParaRPr lang="zh-CN" altLang="en-US" sz="2000" dirty="0">
              <a:latin typeface="宋体" panose="02010600030101010101" pitchFamily="2" charset="-122"/>
            </a:endParaRPr>
          </a:p>
          <a:p>
            <a:pPr algn="just"/>
            <a:endParaRPr lang="zh-CN" altLang="zh-CN" sz="2000" dirty="0">
              <a:latin typeface="宋体" panose="02010600030101010101" pitchFamily="2"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文本框 2"/>
          <p:cNvSpPr txBox="1"/>
          <p:nvPr/>
        </p:nvSpPr>
        <p:spPr>
          <a:xfrm>
            <a:off x="2843848" y="475933"/>
            <a:ext cx="3629025" cy="584200"/>
          </a:xfrm>
          <a:prstGeom prst="rect">
            <a:avLst/>
          </a:prstGeom>
          <a:noFill/>
          <a:ln w="9525">
            <a:noFill/>
          </a:ln>
        </p:spPr>
        <p:txBody>
          <a:bodyPr wrap="none" anchor="t" anchorCtr="0">
            <a:spAutoFit/>
          </a:bodyPr>
          <a:p>
            <a:pPr algn="ctr">
              <a:spcAft>
                <a:spcPct val="30000"/>
              </a:spcAft>
            </a:pPr>
            <a:r>
              <a:rPr lang="en-US" altLang="zh-CN" sz="3200" b="1" dirty="0">
                <a:solidFill>
                  <a:schemeClr val="tx1"/>
                </a:solidFill>
                <a:latin typeface="隶书" panose="02010509060101010101" pitchFamily="49" charset="-122"/>
                <a:ea typeface="宋体" panose="02010600030101010101" pitchFamily="2" charset="-122"/>
              </a:rPr>
              <a:t>《</a:t>
            </a:r>
            <a:r>
              <a:rPr lang="zh-CN" altLang="en-US" sz="3200" b="1" dirty="0">
                <a:solidFill>
                  <a:schemeClr val="tx1"/>
                </a:solidFill>
                <a:latin typeface="隶书" panose="02010509060101010101" pitchFamily="49" charset="-122"/>
                <a:ea typeface="隶书" panose="02010509060101010101" pitchFamily="49" charset="-122"/>
              </a:rPr>
              <a:t>中国制造</a:t>
            </a:r>
            <a:r>
              <a:rPr lang="en-US" altLang="zh-CN" sz="3200" b="1" dirty="0">
                <a:solidFill>
                  <a:schemeClr val="tx1"/>
                </a:solidFill>
                <a:latin typeface="隶书" panose="02010509060101010101" pitchFamily="49" charset="-122"/>
                <a:ea typeface="宋体" panose="02010600030101010101" pitchFamily="2" charset="-122"/>
              </a:rPr>
              <a:t>2025》</a:t>
            </a:r>
            <a:endParaRPr lang="en-US" altLang="zh-CN" sz="3200" b="1" dirty="0">
              <a:solidFill>
                <a:schemeClr val="tx1"/>
              </a:solidFill>
              <a:latin typeface="隶书" panose="02010509060101010101" pitchFamily="49" charset="-122"/>
              <a:ea typeface="宋体" panose="02010600030101010101" pitchFamily="2" charset="-122"/>
            </a:endParaRPr>
          </a:p>
        </p:txBody>
      </p:sp>
      <p:sp>
        <p:nvSpPr>
          <p:cNvPr id="35842" name="文本框 1"/>
          <p:cNvSpPr txBox="1"/>
          <p:nvPr/>
        </p:nvSpPr>
        <p:spPr>
          <a:xfrm>
            <a:off x="683895" y="1268730"/>
            <a:ext cx="7878445" cy="4338320"/>
          </a:xfrm>
          <a:prstGeom prst="rect">
            <a:avLst/>
          </a:prstGeom>
          <a:noFill/>
          <a:ln w="9525">
            <a:noFill/>
          </a:ln>
        </p:spPr>
        <p:txBody>
          <a:bodyPr wrap="square" anchor="t" anchorCtr="0">
            <a:spAutoFit/>
          </a:bodyPr>
          <a:p>
            <a:pPr algn="just">
              <a:lnSpc>
                <a:spcPct val="150000"/>
              </a:lnSpc>
            </a:pPr>
            <a:r>
              <a:rPr lang="zh-CN" altLang="en-US" sz="2000" b="1">
                <a:solidFill>
                  <a:schemeClr val="tx1"/>
                </a:solidFill>
                <a:latin typeface="Arial" panose="020B0604020202020204" pitchFamily="34" charset="0"/>
                <a:ea typeface="宋体" panose="02010600030101010101" pitchFamily="2" charset="-122"/>
              </a:rPr>
              <a:t>是我国实施制造强国战略第一个十年的行动纲领。</a:t>
            </a:r>
            <a:endParaRPr lang="zh-CN" altLang="en-US" sz="2000">
              <a:latin typeface="Arial" panose="020B0604020202020204" pitchFamily="34" charset="0"/>
              <a:ea typeface="宋体" panose="02010600030101010101" pitchFamily="2" charset="-122"/>
            </a:endParaRPr>
          </a:p>
          <a:p>
            <a:pPr algn="just">
              <a:lnSpc>
                <a:spcPct val="150000"/>
              </a:lnSpc>
            </a:pPr>
            <a:endParaRPr lang="zh-CN" altLang="en-US" sz="2000">
              <a:latin typeface="Arial" panose="020B0604020202020204" pitchFamily="34" charset="0"/>
              <a:ea typeface="宋体" panose="02010600030101010101" pitchFamily="2" charset="-122"/>
            </a:endParaRPr>
          </a:p>
          <a:p>
            <a:pPr marL="342900" indent="-342900" algn="just">
              <a:lnSpc>
                <a:spcPct val="150000"/>
              </a:lnSpc>
              <a:buFont typeface="Arial" panose="020B0604020202020204" pitchFamily="34" charset="0"/>
              <a:buChar char="•"/>
            </a:pPr>
            <a:r>
              <a:rPr lang="zh-CN" altLang="en-US" sz="1800">
                <a:latin typeface="Arial" panose="020B0604020202020204" pitchFamily="34" charset="0"/>
                <a:ea typeface="宋体" panose="02010600030101010101" pitchFamily="2" charset="-122"/>
              </a:rPr>
              <a:t>制造业是国民经济的主体，是立国之本、兴国之器、强国之基。</a:t>
            </a:r>
            <a:endParaRPr lang="zh-CN" altLang="en-US" sz="1800">
              <a:latin typeface="Arial" panose="020B0604020202020204" pitchFamily="34" charset="0"/>
              <a:ea typeface="宋体" panose="02010600030101010101" pitchFamily="2" charset="-122"/>
            </a:endParaRPr>
          </a:p>
          <a:p>
            <a:pPr marL="342900" indent="-342900" algn="just">
              <a:lnSpc>
                <a:spcPct val="150000"/>
              </a:lnSpc>
              <a:buFont typeface="Arial" panose="020B0604020202020204" pitchFamily="34" charset="0"/>
              <a:buChar char="•"/>
            </a:pPr>
            <a:r>
              <a:rPr lang="zh-CN" altLang="en-US" sz="1800">
                <a:latin typeface="Arial" panose="020B0604020202020204" pitchFamily="34" charset="0"/>
                <a:ea typeface="宋体" panose="02010600030101010101" pitchFamily="2" charset="-122"/>
              </a:rPr>
              <a:t>与世界先进水平相比，中国制造业仍然大而不强，在自主创新能力、资源利用效率、产业结构水平、</a:t>
            </a:r>
            <a:r>
              <a:rPr lang="zh-CN" altLang="en-US" sz="1800">
                <a:highlight>
                  <a:srgbClr val="FFFF00"/>
                </a:highlight>
                <a:latin typeface="Arial" panose="020B0604020202020204" pitchFamily="34" charset="0"/>
                <a:ea typeface="宋体" panose="02010600030101010101" pitchFamily="2" charset="-122"/>
              </a:rPr>
              <a:t>信息化程度</a:t>
            </a:r>
            <a:r>
              <a:rPr lang="zh-CN" altLang="en-US" sz="1800">
                <a:latin typeface="Arial" panose="020B0604020202020204" pitchFamily="34" charset="0"/>
                <a:ea typeface="宋体" panose="02010600030101010101" pitchFamily="2" charset="-122"/>
              </a:rPr>
              <a:t>、质量效益等方面差距明显，转型升级和跨越发展的任务紧迫而艰巨 。</a:t>
            </a:r>
            <a:endParaRPr lang="zh-CN" altLang="en-US" sz="1800">
              <a:latin typeface="Arial" panose="020B0604020202020204" pitchFamily="34" charset="0"/>
              <a:ea typeface="宋体" panose="02010600030101010101" pitchFamily="2" charset="-122"/>
            </a:endParaRPr>
          </a:p>
          <a:p>
            <a:pPr marL="342900" indent="-342900" algn="just">
              <a:lnSpc>
                <a:spcPct val="150000"/>
              </a:lnSpc>
              <a:buFont typeface="Arial" panose="020B0604020202020204" pitchFamily="34" charset="0"/>
              <a:buChar char="•"/>
            </a:pPr>
            <a:r>
              <a:rPr lang="zh-CN" altLang="en-US" sz="1800">
                <a:latin typeface="Arial" panose="020B0604020202020204" pitchFamily="34" charset="0"/>
                <a:ea typeface="宋体" panose="02010600030101010101" pitchFamily="2" charset="-122"/>
              </a:rPr>
              <a:t>新一代</a:t>
            </a:r>
            <a:r>
              <a:rPr lang="zh-CN" altLang="en-US" sz="1800">
                <a:solidFill>
                  <a:srgbClr val="FF0000"/>
                </a:solidFill>
                <a:latin typeface="Arial" panose="020B0604020202020204" pitchFamily="34" charset="0"/>
                <a:ea typeface="宋体" panose="02010600030101010101" pitchFamily="2" charset="-122"/>
              </a:rPr>
              <a:t>信息技术</a:t>
            </a:r>
            <a:r>
              <a:rPr lang="zh-CN" altLang="en-US" sz="1800">
                <a:latin typeface="Arial" panose="020B0604020202020204" pitchFamily="34" charset="0"/>
                <a:ea typeface="宋体" panose="02010600030101010101" pitchFamily="2" charset="-122"/>
              </a:rPr>
              <a:t>与</a:t>
            </a:r>
            <a:r>
              <a:rPr lang="zh-CN" altLang="en-US" sz="1800">
                <a:solidFill>
                  <a:srgbClr val="FF0000"/>
                </a:solidFill>
                <a:latin typeface="Arial" panose="020B0604020202020204" pitchFamily="34" charset="0"/>
                <a:ea typeface="宋体" panose="02010600030101010101" pitchFamily="2" charset="-122"/>
              </a:rPr>
              <a:t>制造业</a:t>
            </a:r>
            <a:r>
              <a:rPr lang="zh-CN" altLang="en-US" sz="1800">
                <a:highlight>
                  <a:srgbClr val="FFFF00"/>
                </a:highlight>
                <a:latin typeface="Arial" panose="020B0604020202020204" pitchFamily="34" charset="0"/>
                <a:ea typeface="宋体" panose="02010600030101010101" pitchFamily="2" charset="-122"/>
              </a:rPr>
              <a:t>深度融合</a:t>
            </a:r>
            <a:r>
              <a:rPr lang="zh-CN" altLang="en-US" sz="1800">
                <a:latin typeface="Arial" panose="020B0604020202020204" pitchFamily="34" charset="0"/>
                <a:ea typeface="宋体" panose="02010600030101010101" pitchFamily="2" charset="-122"/>
              </a:rPr>
              <a:t>，正在引发影响深远的产业变革，形成新的生产方式、产业形态、商业模式和经济增长点。</a:t>
            </a:r>
            <a:endParaRPr lang="zh-CN" altLang="en-US" sz="1800">
              <a:latin typeface="Arial" panose="020B0604020202020204" pitchFamily="34" charset="0"/>
              <a:ea typeface="宋体" panose="02010600030101010101" pitchFamily="2" charset="-122"/>
            </a:endParaRPr>
          </a:p>
          <a:p>
            <a:pPr marL="342900" indent="-342900" algn="just">
              <a:lnSpc>
                <a:spcPct val="150000"/>
              </a:lnSpc>
              <a:buFont typeface="Arial" panose="020B0604020202020204" pitchFamily="34" charset="0"/>
              <a:buChar char="•"/>
            </a:pPr>
            <a:r>
              <a:rPr lang="zh-CN" altLang="en-US" sz="1800">
                <a:latin typeface="Arial" panose="020B0604020202020204" pitchFamily="34" charset="0"/>
                <a:ea typeface="宋体" panose="02010600030101010101" pitchFamily="2" charset="-122"/>
              </a:rPr>
              <a:t>实现中国制造向中国</a:t>
            </a:r>
            <a:r>
              <a:rPr lang="zh-CN" altLang="en-US" sz="1800">
                <a:solidFill>
                  <a:srgbClr val="FF0000"/>
                </a:solidFill>
                <a:latin typeface="Arial" panose="020B0604020202020204" pitchFamily="34" charset="0"/>
                <a:ea typeface="宋体" panose="02010600030101010101" pitchFamily="2" charset="-122"/>
              </a:rPr>
              <a:t>创造</a:t>
            </a:r>
            <a:r>
              <a:rPr lang="zh-CN" altLang="en-US" sz="1800">
                <a:latin typeface="Arial" panose="020B0604020202020204" pitchFamily="34" charset="0"/>
                <a:ea typeface="宋体" panose="02010600030101010101" pitchFamily="2" charset="-122"/>
              </a:rPr>
              <a:t>的转变，中国速度向中国</a:t>
            </a:r>
            <a:r>
              <a:rPr lang="zh-CN" altLang="en-US" sz="1800">
                <a:solidFill>
                  <a:srgbClr val="FF0000"/>
                </a:solidFill>
                <a:latin typeface="Arial" panose="020B0604020202020204" pitchFamily="34" charset="0"/>
                <a:ea typeface="宋体" panose="02010600030101010101" pitchFamily="2" charset="-122"/>
              </a:rPr>
              <a:t>质量</a:t>
            </a:r>
            <a:r>
              <a:rPr lang="zh-CN" altLang="en-US" sz="1800">
                <a:latin typeface="Arial" panose="020B0604020202020204" pitchFamily="34" charset="0"/>
                <a:ea typeface="宋体" panose="02010600030101010101" pitchFamily="2" charset="-122"/>
              </a:rPr>
              <a:t>的转变，中国产品向中国</a:t>
            </a:r>
            <a:r>
              <a:rPr lang="zh-CN" altLang="en-US" sz="1800">
                <a:solidFill>
                  <a:srgbClr val="FF0000"/>
                </a:solidFill>
                <a:latin typeface="Arial" panose="020B0604020202020204" pitchFamily="34" charset="0"/>
                <a:ea typeface="宋体" panose="02010600030101010101" pitchFamily="2" charset="-122"/>
              </a:rPr>
              <a:t>品牌</a:t>
            </a:r>
            <a:r>
              <a:rPr lang="zh-CN" altLang="en-US" sz="1800">
                <a:latin typeface="Arial" panose="020B0604020202020204" pitchFamily="34" charset="0"/>
                <a:ea typeface="宋体" panose="02010600030101010101" pitchFamily="2" charset="-122"/>
              </a:rPr>
              <a:t>的转变，完成中国制造由大变强的战略任务。</a:t>
            </a:r>
            <a:endParaRPr lang="zh-CN" altLang="en-US" sz="1800">
              <a:latin typeface="Arial" panose="020B0604020202020204" pitchFamily="34" charset="0"/>
              <a:ea typeface="宋体" panose="02010600030101010101" pitchFamily="2"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11505" y="404495"/>
            <a:ext cx="7710170" cy="5754370"/>
          </a:xfrm>
          <a:prstGeom prst="rect">
            <a:avLst/>
          </a:prstGeom>
          <a:noFill/>
        </p:spPr>
        <p:txBody>
          <a:bodyPr wrap="square" rtlCol="0" anchor="t">
            <a:spAutoFit/>
          </a:bodyPr>
          <a:p>
            <a:r>
              <a:rPr lang="zh-CN" altLang="en-US" sz="1600"/>
              <a:t>中国制造2025可以概括为“一二三四五五十”的总体结构：</a:t>
            </a:r>
            <a:endParaRPr lang="zh-CN" altLang="en-US" sz="1600"/>
          </a:p>
          <a:p>
            <a:endParaRPr lang="zh-CN" altLang="en-US" sz="1600"/>
          </a:p>
          <a:p>
            <a:r>
              <a:rPr lang="zh-CN" altLang="en-US" sz="1600"/>
              <a:t>“一”，就是从制造业大国向制造业强国转变，最终实现制造业强国的一个目标 。</a:t>
            </a:r>
            <a:endParaRPr lang="zh-CN" altLang="en-US" sz="1600"/>
          </a:p>
          <a:p>
            <a:endParaRPr lang="zh-CN" altLang="en-US" sz="1600"/>
          </a:p>
          <a:p>
            <a:r>
              <a:rPr lang="zh-CN" altLang="en-US" sz="1600"/>
              <a:t>“二”，就是通过两化融合发展来实现这一目标。党的十八大提出了用</a:t>
            </a:r>
            <a:r>
              <a:rPr lang="zh-CN" altLang="en-US" sz="1600">
                <a:solidFill>
                  <a:srgbClr val="FF0000"/>
                </a:solidFill>
                <a:highlight>
                  <a:srgbClr val="FFFF00"/>
                </a:highlight>
              </a:rPr>
              <a:t>信息化</a:t>
            </a:r>
            <a:r>
              <a:rPr lang="zh-CN" altLang="en-US" sz="1600"/>
              <a:t>和</a:t>
            </a:r>
            <a:r>
              <a:rPr lang="zh-CN" altLang="en-US" sz="1600">
                <a:solidFill>
                  <a:srgbClr val="FF0000"/>
                </a:solidFill>
              </a:rPr>
              <a:t>工业化</a:t>
            </a:r>
            <a:r>
              <a:rPr lang="zh-CN" altLang="en-US" sz="1600">
                <a:highlight>
                  <a:srgbClr val="FFFF00"/>
                </a:highlight>
              </a:rPr>
              <a:t>两化深度融合来引领和带动整个制造业的发展</a:t>
            </a:r>
            <a:r>
              <a:rPr lang="zh-CN" altLang="en-US" sz="1600"/>
              <a:t>，这也是我国制造业所要占据的一个制高点 。</a:t>
            </a:r>
            <a:endParaRPr lang="zh-CN" altLang="en-US" sz="1600"/>
          </a:p>
          <a:p>
            <a:endParaRPr lang="zh-CN" altLang="en-US" sz="1600"/>
          </a:p>
          <a:p>
            <a:r>
              <a:rPr lang="zh-CN" altLang="en-US" sz="1600"/>
              <a:t>“三”，就是要通过“三步走”的一个战略，大体上每一步用十年左右的时间来实现我国从制造业大国向制造业强国转变的目标 。</a:t>
            </a:r>
            <a:endParaRPr lang="zh-CN" altLang="en-US" sz="1600"/>
          </a:p>
          <a:p>
            <a:endParaRPr lang="zh-CN" altLang="en-US" sz="1600"/>
          </a:p>
          <a:p>
            <a:r>
              <a:rPr lang="zh-CN" altLang="en-US" sz="1600"/>
              <a:t>“四”，就是确定了四项原则。第一项原则是市场主导、政府引导。第二项原则是既立足当前，又着眼长远。第三项原则是全面推进、重点突破。第四项原则是自主发展和合作共赢 。</a:t>
            </a:r>
            <a:endParaRPr lang="zh-CN" altLang="en-US" sz="1600"/>
          </a:p>
          <a:p>
            <a:endParaRPr lang="zh-CN" altLang="en-US" sz="1600"/>
          </a:p>
          <a:p>
            <a:r>
              <a:rPr lang="zh-CN" altLang="en-US" sz="1600"/>
              <a:t>“五五”，就是有两个“五”。第一就是有五条方针，即创新驱动、质量为先、绿色发展、结构优化和人才为本。还有一个“五”就是实行五大工程，包括制造业创新中心建设的工程、强化基础的工程、智能制造工程、绿色制造工程和高端装备创新工程 。</a:t>
            </a:r>
            <a:endParaRPr lang="zh-CN" altLang="en-US" sz="1600"/>
          </a:p>
          <a:p>
            <a:endParaRPr lang="zh-CN" altLang="en-US" sz="1600"/>
          </a:p>
          <a:p>
            <a:r>
              <a:rPr lang="zh-CN" altLang="en-US" sz="1600"/>
              <a:t>“十”，就是十大领域，包括</a:t>
            </a:r>
            <a:r>
              <a:rPr lang="zh-CN" altLang="en-US" sz="1600">
                <a:solidFill>
                  <a:srgbClr val="FF0000"/>
                </a:solidFill>
                <a:highlight>
                  <a:srgbClr val="FFFF00"/>
                </a:highlight>
              </a:rPr>
              <a:t>新一代信息技术产业</a:t>
            </a:r>
            <a:r>
              <a:rPr lang="zh-CN" altLang="en-US" sz="1600">
                <a:highlight>
                  <a:srgbClr val="FFFF00"/>
                </a:highlight>
              </a:rPr>
              <a:t>、高档数控机床和机器人、航空航天装备、海洋工程装备及高技术船舶、先进轨道交通装备、节能与新能源汽车、电力装备、农机装备、新材料、生物医药及高性能医疗器械等十个重点领域 </a:t>
            </a:r>
            <a:r>
              <a:rPr lang="zh-CN" altLang="en-US" sz="1600"/>
              <a:t>。</a:t>
            </a:r>
            <a:endParaRPr lang="zh-CN" altLang="en-US" sz="16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TextBox 4"/>
          <p:cNvSpPr txBox="1"/>
          <p:nvPr/>
        </p:nvSpPr>
        <p:spPr>
          <a:xfrm>
            <a:off x="1691640" y="1628775"/>
            <a:ext cx="5904865" cy="3599815"/>
          </a:xfrm>
          <a:prstGeom prst="rect">
            <a:avLst/>
          </a:prstGeom>
          <a:noFill/>
          <a:ln w="9525">
            <a:noFill/>
          </a:ln>
        </p:spPr>
        <p:txBody>
          <a:bodyPr wrap="square" anchor="t" anchorCtr="0">
            <a:spAutoFit/>
          </a:bodyPr>
          <a:p>
            <a:r>
              <a:rPr lang="zh-CN" altLang="zh-CN" sz="2400" b="1" dirty="0">
                <a:latin typeface="Arial" panose="020B0604020202020204" pitchFamily="34" charset="0"/>
                <a:ea typeface="隶书" panose="02010509060101010101" pitchFamily="49" charset="-122"/>
              </a:rPr>
              <a:t>1.</a:t>
            </a:r>
            <a:r>
              <a:rPr lang="en-US" altLang="zh-CN" sz="2400" b="1" dirty="0">
                <a:latin typeface="Arial" panose="020B0604020202020204" pitchFamily="34" charset="0"/>
                <a:ea typeface="隶书" panose="02010509060101010101" pitchFamily="49" charset="-122"/>
              </a:rPr>
              <a:t> </a:t>
            </a:r>
            <a:r>
              <a:rPr lang="zh-CN" altLang="zh-CN" sz="2400" b="1" dirty="0">
                <a:latin typeface="Arial" panose="020B0604020202020204" pitchFamily="34" charset="0"/>
                <a:ea typeface="隶书" panose="02010509060101010101" pitchFamily="49" charset="-122"/>
              </a:rPr>
              <a:t>新一代信息技术产业。</a:t>
            </a:r>
            <a:endParaRPr lang="zh-CN" altLang="zh-CN" sz="2400" b="1" dirty="0">
              <a:latin typeface="Arial" panose="020B0604020202020204" pitchFamily="34" charset="0"/>
              <a:ea typeface="隶书" panose="02010509060101010101" pitchFamily="49" charset="-122"/>
            </a:endParaRPr>
          </a:p>
          <a:p>
            <a:endParaRPr lang="zh-CN" altLang="zh-CN" sz="2400" b="1" dirty="0">
              <a:latin typeface="Arial" panose="020B0604020202020204" pitchFamily="34" charset="0"/>
              <a:ea typeface="隶书" panose="02010509060101010101" pitchFamily="49" charset="-122"/>
            </a:endParaRPr>
          </a:p>
          <a:p>
            <a:pPr algn="just">
              <a:lnSpc>
                <a:spcPct val="150000"/>
              </a:lnSpc>
            </a:pPr>
            <a:r>
              <a:rPr lang="zh-CN" altLang="zh-CN" sz="2000" dirty="0">
                <a:solidFill>
                  <a:srgbClr val="FF0000"/>
                </a:solidFill>
                <a:latin typeface="Arial" panose="020B0604020202020204" pitchFamily="34" charset="0"/>
                <a:ea typeface="隶书" panose="02010509060101010101" pitchFamily="49" charset="-122"/>
              </a:rPr>
              <a:t>集成电路及专用装备</a:t>
            </a:r>
            <a:r>
              <a:rPr lang="zh-CN" altLang="zh-CN" sz="2000" dirty="0">
                <a:latin typeface="Arial" panose="020B0604020202020204" pitchFamily="34" charset="0"/>
                <a:ea typeface="隶书" panose="02010509060101010101" pitchFamily="49" charset="-122"/>
              </a:rPr>
              <a:t>。着力提升集成电路设计水平，不断丰富知识产权（IP）核和设计工具，突破关系国家信息与网络安全及电子整机产业发展的核心通用芯片，提升国产芯片的应用适配能力。掌握高密度封装及三维（3D）微组装技术，提升封装产业和测试的自主发展能力。形成关键制造装备供货能力。</a:t>
            </a:r>
            <a:endParaRPr lang="zh-CN" altLang="zh-CN" sz="2000" dirty="0">
              <a:latin typeface="Arial" panose="020B0604020202020204" pitchFamily="34" charset="0"/>
              <a:ea typeface="隶书" panose="02010509060101010101" pitchFamily="49"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8" name="TextBox 4"/>
          <p:cNvSpPr txBox="1"/>
          <p:nvPr/>
        </p:nvSpPr>
        <p:spPr>
          <a:xfrm>
            <a:off x="1793875" y="1124585"/>
            <a:ext cx="5848350" cy="3784600"/>
          </a:xfrm>
          <a:prstGeom prst="rect">
            <a:avLst/>
          </a:prstGeom>
          <a:noFill/>
          <a:ln w="9525">
            <a:noFill/>
          </a:ln>
        </p:spPr>
        <p:txBody>
          <a:bodyPr wrap="square" anchor="t" anchorCtr="0">
            <a:spAutoFit/>
          </a:bodyPr>
          <a:p>
            <a:pPr>
              <a:lnSpc>
                <a:spcPct val="150000"/>
              </a:lnSpc>
            </a:pPr>
            <a:r>
              <a:rPr lang="zh-CN" altLang="zh-CN" sz="2000" dirty="0">
                <a:solidFill>
                  <a:srgbClr val="FF0000"/>
                </a:solidFill>
                <a:latin typeface="Arial" panose="020B0604020202020204" pitchFamily="34" charset="0"/>
                <a:ea typeface="隶书" panose="02010509060101010101" pitchFamily="49" charset="-122"/>
              </a:rPr>
              <a:t>信息通信设备</a:t>
            </a:r>
            <a:r>
              <a:rPr lang="zh-CN" altLang="zh-CN" sz="2000" dirty="0">
                <a:latin typeface="Arial" panose="020B0604020202020204" pitchFamily="34" charset="0"/>
                <a:ea typeface="隶书" panose="02010509060101010101" pitchFamily="49" charset="-122"/>
              </a:rPr>
              <a:t>。掌握新型计算、高速互联、先进存储、体系化安全保障等核心技术，全面突破第五代移动通信（5G）技术、核心路由交换技术、超高速大容量智能光传输技术、“未来网络”核心技术和体系架构，积极推动量子计算、神经网络等发展。研发</a:t>
            </a:r>
            <a:r>
              <a:rPr lang="zh-CN" altLang="zh-CN" sz="2000" dirty="0">
                <a:solidFill>
                  <a:srgbClr val="FF0000"/>
                </a:solidFill>
                <a:latin typeface="Arial" panose="020B0604020202020204" pitchFamily="34" charset="0"/>
                <a:ea typeface="隶书" panose="02010509060101010101" pitchFamily="49" charset="-122"/>
              </a:rPr>
              <a:t>高端服务器、大容量存储、新型路由交换、新型智能终端、新一代基站</a:t>
            </a:r>
            <a:r>
              <a:rPr lang="zh-CN" altLang="zh-CN" sz="2000" dirty="0">
                <a:latin typeface="Arial" panose="020B0604020202020204" pitchFamily="34" charset="0"/>
                <a:ea typeface="隶书" panose="02010509060101010101" pitchFamily="49" charset="-122"/>
              </a:rPr>
              <a:t>、网络安全等设备，推动核心信息通信设备体系化发展与规模化应用。</a:t>
            </a:r>
            <a:endParaRPr lang="zh-CN" altLang="zh-CN" sz="2000" dirty="0">
              <a:latin typeface="Arial" panose="020B0604020202020204" pitchFamily="34" charset="0"/>
              <a:ea typeface="隶书" panose="02010509060101010101" pitchFamily="49"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TextBox 4"/>
          <p:cNvSpPr txBox="1"/>
          <p:nvPr/>
        </p:nvSpPr>
        <p:spPr>
          <a:xfrm>
            <a:off x="1797685" y="1412240"/>
            <a:ext cx="5526405" cy="3322955"/>
          </a:xfrm>
          <a:prstGeom prst="rect">
            <a:avLst/>
          </a:prstGeom>
          <a:noFill/>
          <a:ln w="9525">
            <a:noFill/>
          </a:ln>
        </p:spPr>
        <p:txBody>
          <a:bodyPr wrap="square" anchor="t" anchorCtr="0">
            <a:spAutoFit/>
          </a:bodyPr>
          <a:p>
            <a:pPr>
              <a:lnSpc>
                <a:spcPct val="150000"/>
              </a:lnSpc>
            </a:pPr>
            <a:r>
              <a:rPr lang="zh-CN" altLang="zh-CN" sz="2000" dirty="0">
                <a:solidFill>
                  <a:srgbClr val="FF0000"/>
                </a:solidFill>
                <a:latin typeface="Arial" panose="020B0604020202020204" pitchFamily="34" charset="0"/>
                <a:ea typeface="隶书" panose="02010509060101010101" pitchFamily="49" charset="-122"/>
              </a:rPr>
              <a:t>操作系统及工业软件</a:t>
            </a:r>
            <a:r>
              <a:rPr lang="zh-CN" altLang="zh-CN" sz="2000" dirty="0">
                <a:latin typeface="Arial" panose="020B0604020202020204" pitchFamily="34" charset="0"/>
                <a:ea typeface="隶书" panose="02010509060101010101" pitchFamily="49" charset="-122"/>
              </a:rPr>
              <a:t>。开发安全领域操作系统等工业基础软件。突破智能设计与仿真及其工具、制造物联与服务、工业大数据处理等高端工业软件核心技术，开发自主可控的高端工业平台软件和重点领域应用软件，建立完善工业软件集成标准与安全测评体系。推进自主工业软件体系化发展和产业化应用。</a:t>
            </a:r>
            <a:endParaRPr lang="zh-CN" altLang="zh-CN" sz="2000" dirty="0">
              <a:latin typeface="Arial" panose="020B0604020202020204" pitchFamily="34" charset="0"/>
              <a:ea typeface="隶书" panose="02010509060101010101" pitchFamily="49"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TextBox 4"/>
          <p:cNvSpPr txBox="1"/>
          <p:nvPr/>
        </p:nvSpPr>
        <p:spPr>
          <a:xfrm>
            <a:off x="2248535" y="836930"/>
            <a:ext cx="4646930" cy="4661535"/>
          </a:xfrm>
          <a:prstGeom prst="rect">
            <a:avLst/>
          </a:prstGeom>
          <a:noFill/>
          <a:ln w="9525">
            <a:noFill/>
          </a:ln>
        </p:spPr>
        <p:txBody>
          <a:bodyPr wrap="square" anchor="t" anchorCtr="0">
            <a:spAutoFit/>
          </a:bodyPr>
          <a:p>
            <a:pPr>
              <a:lnSpc>
                <a:spcPct val="150000"/>
              </a:lnSpc>
            </a:pPr>
            <a:r>
              <a:rPr lang="zh-CN" altLang="zh-CN" sz="2000" dirty="0">
                <a:latin typeface="Arial" panose="020B0604020202020204" pitchFamily="34" charset="0"/>
                <a:ea typeface="隶书" panose="02010509060101010101" pitchFamily="49" charset="-122"/>
              </a:rPr>
              <a:t>2.高档数控机床和机器人。</a:t>
            </a:r>
            <a:endParaRPr lang="zh-CN" altLang="zh-CN" sz="2000" dirty="0">
              <a:latin typeface="Arial" panose="020B0604020202020204" pitchFamily="34" charset="0"/>
              <a:ea typeface="隶书" panose="02010509060101010101" pitchFamily="49" charset="-122"/>
            </a:endParaRPr>
          </a:p>
          <a:p>
            <a:pPr>
              <a:lnSpc>
                <a:spcPct val="150000"/>
              </a:lnSpc>
            </a:pPr>
            <a:r>
              <a:rPr lang="zh-CN" altLang="en-US" sz="2000" dirty="0">
                <a:latin typeface="Arial" panose="020B0604020202020204" pitchFamily="34" charset="0"/>
                <a:ea typeface="隶书" panose="02010509060101010101" pitchFamily="49" charset="-122"/>
              </a:rPr>
              <a:t>3.航空航天装备。</a:t>
            </a:r>
            <a:endParaRPr lang="zh-CN" altLang="en-US" sz="2000" dirty="0">
              <a:latin typeface="Arial" panose="020B0604020202020204" pitchFamily="34" charset="0"/>
              <a:ea typeface="隶书" panose="02010509060101010101" pitchFamily="49" charset="-122"/>
            </a:endParaRPr>
          </a:p>
          <a:p>
            <a:pPr>
              <a:lnSpc>
                <a:spcPct val="150000"/>
              </a:lnSpc>
            </a:pPr>
            <a:r>
              <a:rPr lang="zh-CN" altLang="en-US" sz="2000" dirty="0">
                <a:latin typeface="Arial" panose="020B0604020202020204" pitchFamily="34" charset="0"/>
                <a:ea typeface="隶书" panose="02010509060101010101" pitchFamily="49" charset="-122"/>
              </a:rPr>
              <a:t>4.海洋工程装备及高技术船舶。</a:t>
            </a:r>
            <a:endParaRPr lang="zh-CN" altLang="en-US" sz="2000" dirty="0">
              <a:latin typeface="Arial" panose="020B0604020202020204" pitchFamily="34" charset="0"/>
              <a:ea typeface="隶书" panose="02010509060101010101" pitchFamily="49" charset="-122"/>
            </a:endParaRPr>
          </a:p>
          <a:p>
            <a:pPr>
              <a:lnSpc>
                <a:spcPct val="150000"/>
              </a:lnSpc>
            </a:pPr>
            <a:r>
              <a:rPr lang="zh-CN" altLang="en-US" sz="2000" dirty="0">
                <a:latin typeface="Arial" panose="020B0604020202020204" pitchFamily="34" charset="0"/>
                <a:ea typeface="隶书" panose="02010509060101010101" pitchFamily="49" charset="-122"/>
              </a:rPr>
              <a:t>5.先进轨道交通装备。</a:t>
            </a:r>
            <a:endParaRPr lang="zh-CN" altLang="en-US" sz="2000" dirty="0">
              <a:latin typeface="Arial" panose="020B0604020202020204" pitchFamily="34" charset="0"/>
              <a:ea typeface="隶书" panose="02010509060101010101" pitchFamily="49" charset="-122"/>
            </a:endParaRPr>
          </a:p>
          <a:p>
            <a:pPr>
              <a:lnSpc>
                <a:spcPct val="150000"/>
              </a:lnSpc>
            </a:pPr>
            <a:r>
              <a:rPr lang="zh-CN" altLang="en-US" sz="2000" dirty="0">
                <a:latin typeface="Arial" panose="020B0604020202020204" pitchFamily="34" charset="0"/>
                <a:ea typeface="隶书" panose="02010509060101010101" pitchFamily="49" charset="-122"/>
              </a:rPr>
              <a:t>6.节能与新能源汽车</a:t>
            </a:r>
            <a:endParaRPr lang="zh-CN" altLang="en-US" sz="2000" dirty="0">
              <a:latin typeface="Arial" panose="020B0604020202020204" pitchFamily="34" charset="0"/>
              <a:ea typeface="隶书" panose="02010509060101010101" pitchFamily="49" charset="-122"/>
            </a:endParaRPr>
          </a:p>
          <a:p>
            <a:pPr>
              <a:lnSpc>
                <a:spcPct val="150000"/>
              </a:lnSpc>
            </a:pPr>
            <a:r>
              <a:rPr lang="zh-CN" altLang="en-US" sz="2000" dirty="0">
                <a:latin typeface="Arial" panose="020B0604020202020204" pitchFamily="34" charset="0"/>
                <a:ea typeface="隶书" panose="02010509060101010101" pitchFamily="49" charset="-122"/>
              </a:rPr>
              <a:t>7.电力装备</a:t>
            </a:r>
            <a:endParaRPr lang="zh-CN" altLang="en-US" sz="2000" dirty="0">
              <a:latin typeface="Arial" panose="020B0604020202020204" pitchFamily="34" charset="0"/>
              <a:ea typeface="隶书" panose="02010509060101010101" pitchFamily="49" charset="-122"/>
            </a:endParaRPr>
          </a:p>
          <a:p>
            <a:pPr>
              <a:lnSpc>
                <a:spcPct val="150000"/>
              </a:lnSpc>
            </a:pPr>
            <a:r>
              <a:rPr lang="zh-CN" altLang="en-US" sz="2000" dirty="0">
                <a:latin typeface="Arial" panose="020B0604020202020204" pitchFamily="34" charset="0"/>
                <a:ea typeface="隶书" panose="02010509060101010101" pitchFamily="49" charset="-122"/>
              </a:rPr>
              <a:t>8.农机装备。</a:t>
            </a:r>
            <a:endParaRPr lang="zh-CN" altLang="en-US" sz="2000" dirty="0">
              <a:latin typeface="Arial" panose="020B0604020202020204" pitchFamily="34" charset="0"/>
              <a:ea typeface="隶书" panose="02010509060101010101" pitchFamily="49" charset="-122"/>
            </a:endParaRPr>
          </a:p>
          <a:p>
            <a:pPr>
              <a:lnSpc>
                <a:spcPct val="150000"/>
              </a:lnSpc>
            </a:pPr>
            <a:r>
              <a:rPr lang="zh-CN" altLang="en-US" sz="2000" dirty="0">
                <a:latin typeface="Arial" panose="020B0604020202020204" pitchFamily="34" charset="0"/>
                <a:ea typeface="隶书" panose="02010509060101010101" pitchFamily="49" charset="-122"/>
              </a:rPr>
              <a:t>9.新材料</a:t>
            </a:r>
            <a:endParaRPr lang="zh-CN" altLang="en-US" sz="2000" dirty="0">
              <a:latin typeface="Arial" panose="020B0604020202020204" pitchFamily="34" charset="0"/>
              <a:ea typeface="隶书" panose="02010509060101010101" pitchFamily="49" charset="-122"/>
            </a:endParaRPr>
          </a:p>
          <a:p>
            <a:pPr>
              <a:lnSpc>
                <a:spcPct val="150000"/>
              </a:lnSpc>
            </a:pPr>
            <a:r>
              <a:rPr lang="zh-CN" altLang="en-US" sz="2000" dirty="0">
                <a:latin typeface="Arial" panose="020B0604020202020204" pitchFamily="34" charset="0"/>
                <a:ea typeface="隶书" panose="02010509060101010101" pitchFamily="49" charset="-122"/>
              </a:rPr>
              <a:t>10.生物医药及高性能医疗器械。</a:t>
            </a:r>
            <a:endParaRPr lang="zh-CN" altLang="en-US" sz="2000" dirty="0">
              <a:latin typeface="Arial" panose="020B0604020202020204" pitchFamily="34" charset="0"/>
              <a:ea typeface="隶书" panose="02010509060101010101" pitchFamily="49" charset="-122"/>
            </a:endParaRPr>
          </a:p>
          <a:p>
            <a:pPr>
              <a:lnSpc>
                <a:spcPct val="150000"/>
              </a:lnSpc>
            </a:pPr>
            <a:r>
              <a:rPr lang="zh-CN" altLang="en-US" dirty="0">
                <a:latin typeface="Arial" panose="020B0604020202020204" pitchFamily="34" charset="0"/>
                <a:ea typeface="隶书" panose="02010509060101010101" pitchFamily="49" charset="-122"/>
              </a:rPr>
              <a:t>　　</a:t>
            </a:r>
            <a:endParaRPr lang="zh-CN" altLang="en-US" dirty="0">
              <a:latin typeface="Arial" panose="020B0604020202020204" pitchFamily="34" charset="0"/>
              <a:ea typeface="隶书" panose="02010509060101010101" pitchFamily="49" charset="-122"/>
            </a:endParaRPr>
          </a:p>
        </p:txBody>
      </p:sp>
      <p:sp>
        <p:nvSpPr>
          <p:cNvPr id="44035" name="文本框 1"/>
          <p:cNvSpPr txBox="1"/>
          <p:nvPr/>
        </p:nvSpPr>
        <p:spPr>
          <a:xfrm>
            <a:off x="1979295" y="5877560"/>
            <a:ext cx="4068763" cy="368300"/>
          </a:xfrm>
          <a:prstGeom prst="rect">
            <a:avLst/>
          </a:prstGeom>
          <a:noFill/>
          <a:ln w="9525">
            <a:noFill/>
          </a:ln>
        </p:spPr>
        <p:txBody>
          <a:bodyPr wrap="none" anchor="t" anchorCtr="0">
            <a:spAutoFit/>
          </a:bodyPr>
          <a:p>
            <a:r>
              <a:rPr lang="zh-CN" altLang="en-US" dirty="0">
                <a:solidFill>
                  <a:srgbClr val="FF0000"/>
                </a:solidFill>
                <a:latin typeface="Arial" panose="020B0604020202020204" pitchFamily="34" charset="0"/>
                <a:ea typeface="隶书" panose="02010509060101010101" pitchFamily="49" charset="-122"/>
              </a:rPr>
              <a:t>思政：坚持走中国特色新型工业化道路</a:t>
            </a:r>
            <a:endParaRPr lang="zh-CN" altLang="en-US">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日期占位符 1"/>
          <p:cNvSpPr txBox="1">
            <a:spLocks noGrp="1"/>
          </p:cNvSpPr>
          <p:nvPr>
            <p:ph type="dt" sz="half" idx="10"/>
          </p:nvPr>
        </p:nvSpPr>
        <p:spPr bwMode="auto"/>
        <p:txBody>
          <a:bodyPr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95323F9-BF5F-4F62-A451-47C780C58E8D}" type="datetime1">
              <a:rPr kumimoji="0" lang="zh-CN" altLang="en-US" sz="18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fld>
            <a:endParaRPr kumimoji="0" lang="en-US" altLang="zh-CN" sz="18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endParaRPr>
          </a:p>
        </p:txBody>
      </p:sp>
      <p:sp>
        <p:nvSpPr>
          <p:cNvPr id="7" name="灯片编号占位符 3"/>
          <p:cNvSpPr txBox="1">
            <a:spLocks noGrp="1"/>
          </p:cNvSpPr>
          <p:nvPr>
            <p:ph type="sldNum" sz="quarter" idx="12"/>
          </p:nvPr>
        </p:nvSpPr>
        <p:spPr bwMode="auto"/>
        <p:txBody>
          <a:bodyPr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defRPr>
            </a:lvl1pPr>
            <a:lvl2pPr marL="457200" lvl="1"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5pPr>
          </a:lstStyle>
          <a:p>
            <a:pPr marL="0" marR="0" lvl="0" indent="0" algn="r" defTabSz="914400" rtl="0" eaLnBrk="1" fontAlgn="base" latinLnBrk="0" hangingPunct="1">
              <a:lnSpc>
                <a:spcPct val="100000"/>
              </a:lnSpc>
              <a:spcBef>
                <a:spcPct val="0"/>
              </a:spcBef>
              <a:spcAft>
                <a:spcPct val="0"/>
              </a:spcAft>
              <a:buClrTx/>
              <a:buSzTx/>
              <a:buFontTx/>
              <a:buNone/>
            </a:pPr>
            <a:fld id="{9A0DB2DC-4C9A-4742-B13C-FB6460FD3503}" type="slidenum">
              <a:rPr kumimoji="0" lang="zh-CN" altLang="en-US" sz="1800" b="1"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cs typeface="+mn-cs"/>
              </a:rPr>
            </a:fld>
            <a:endParaRPr kumimoji="0" lang="zh-CN" altLang="en-US" sz="1800" b="1"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cs typeface="+mn-cs"/>
            </a:endParaRPr>
          </a:p>
        </p:txBody>
      </p:sp>
      <p:sp>
        <p:nvSpPr>
          <p:cNvPr id="10245" name="文本框 99"/>
          <p:cNvSpPr txBox="1"/>
          <p:nvPr/>
        </p:nvSpPr>
        <p:spPr>
          <a:xfrm>
            <a:off x="1764030" y="1916430"/>
            <a:ext cx="5621020" cy="1938020"/>
          </a:xfrm>
          <a:prstGeom prst="rect">
            <a:avLst/>
          </a:prstGeom>
          <a:noFill/>
          <a:ln w="9525">
            <a:noFill/>
          </a:ln>
        </p:spPr>
        <p:txBody>
          <a:bodyPr wrap="square" anchor="t" anchorCtr="0">
            <a:spAutoFit/>
          </a:bodyPr>
          <a:p>
            <a:pPr indent="266700">
              <a:lnSpc>
                <a:spcPct val="150000"/>
              </a:lnSpc>
            </a:pPr>
            <a:r>
              <a:rPr lang="zh-CN" altLang="zh-CN" sz="2000">
                <a:latin typeface="Arial" panose="020B0604020202020204" pitchFamily="34" charset="0"/>
                <a:ea typeface="宋体" panose="02010600030101010101" pitchFamily="2" charset="-122"/>
              </a:rPr>
              <a:t>本课程采用</a:t>
            </a:r>
            <a:r>
              <a:rPr lang="zh-CN" altLang="zh-CN" sz="2000">
                <a:solidFill>
                  <a:srgbClr val="FF0000"/>
                </a:solidFill>
                <a:latin typeface="Arial" panose="020B0604020202020204" pitchFamily="34" charset="0"/>
                <a:ea typeface="宋体" panose="02010600030101010101" pitchFamily="2" charset="-122"/>
              </a:rPr>
              <a:t>半开卷</a:t>
            </a:r>
            <a:r>
              <a:rPr lang="zh-CN" altLang="zh-CN" sz="2000">
                <a:latin typeface="Arial" panose="020B0604020202020204" pitchFamily="34" charset="0"/>
                <a:ea typeface="宋体" panose="02010600030101010101" pitchFamily="2" charset="-122"/>
              </a:rPr>
              <a:t>考试方式，总评成绩由平时成绩和期末成绩组成，无期中考试。平时成绩占总评的</a:t>
            </a:r>
            <a:r>
              <a:rPr lang="en-US" altLang="zh-CN" sz="2000">
                <a:latin typeface="Times New Roman" panose="02020603050405020304" pitchFamily="18" charset="0"/>
                <a:ea typeface="宋体" panose="02010600030101010101" pitchFamily="2" charset="-122"/>
              </a:rPr>
              <a:t>30%</a:t>
            </a:r>
            <a:r>
              <a:rPr lang="zh-CN" altLang="zh-CN" sz="2000">
                <a:latin typeface="Arial" panose="020B0604020202020204" pitchFamily="34" charset="0"/>
                <a:ea typeface="宋体" panose="02010600030101010101" pitchFamily="2" charset="-122"/>
              </a:rPr>
              <a:t>，期末成绩占总评的</a:t>
            </a:r>
            <a:r>
              <a:rPr lang="en-US" altLang="zh-CN" sz="2000">
                <a:latin typeface="Times New Roman" panose="02020603050405020304" pitchFamily="18" charset="0"/>
                <a:ea typeface="宋体" panose="02010600030101010101" pitchFamily="2" charset="-122"/>
              </a:rPr>
              <a:t>70%</a:t>
            </a:r>
            <a:r>
              <a:rPr lang="zh-CN" altLang="zh-CN" sz="2000">
                <a:latin typeface="Arial" panose="020B0604020202020204" pitchFamily="34" charset="0"/>
                <a:ea typeface="宋体" panose="02010600030101010101" pitchFamily="2" charset="-122"/>
              </a:rPr>
              <a:t>。平时成绩从</a:t>
            </a:r>
            <a:r>
              <a:rPr lang="zh-CN" altLang="zh-CN" sz="2000">
                <a:solidFill>
                  <a:srgbClr val="FF0000"/>
                </a:solidFill>
                <a:latin typeface="Arial" panose="020B0604020202020204" pitchFamily="34" charset="0"/>
                <a:ea typeface="宋体" panose="02010600030101010101" pitchFamily="2" charset="-122"/>
              </a:rPr>
              <a:t>作业</a:t>
            </a:r>
            <a:r>
              <a:rPr lang="zh-CN" altLang="zh-CN" sz="2000">
                <a:latin typeface="Arial" panose="020B0604020202020204" pitchFamily="34" charset="0"/>
                <a:ea typeface="宋体" panose="02010600030101010101" pitchFamily="2" charset="-122"/>
              </a:rPr>
              <a:t>和上课出勤率两方面进行考核。</a:t>
            </a:r>
            <a:endParaRPr lang="zh-CN" altLang="en-US" sz="20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043940" y="1772285"/>
            <a:ext cx="6625590" cy="3322955"/>
          </a:xfrm>
          <a:prstGeom prst="rect">
            <a:avLst/>
          </a:prstGeom>
          <a:noFill/>
        </p:spPr>
        <p:txBody>
          <a:bodyPr wrap="square" rtlCol="0" anchor="t">
            <a:spAutoFit/>
          </a:bodyPr>
          <a:p>
            <a:pPr algn="just">
              <a:lnSpc>
                <a:spcPct val="150000"/>
              </a:lnSpc>
            </a:pPr>
            <a:r>
              <a:rPr lang="zh-CN" altLang="en-US" sz="2000"/>
              <a:t>为主动应对新一轮科技革命与产业变革，支撑服务创新驱动发展、"中国制造2025"等一系列国家战略。2017年2月以来，</a:t>
            </a:r>
            <a:r>
              <a:rPr lang="zh-CN" altLang="en-US" sz="2000">
                <a:solidFill>
                  <a:srgbClr val="FF0000"/>
                </a:solidFill>
              </a:rPr>
              <a:t>教育部</a:t>
            </a:r>
            <a:r>
              <a:rPr lang="zh-CN" altLang="en-US" sz="2000">
                <a:solidFill>
                  <a:schemeClr val="tx1"/>
                </a:solidFill>
              </a:rPr>
              <a:t>积极推进</a:t>
            </a:r>
            <a:r>
              <a:rPr lang="zh-CN" altLang="en-US" sz="2000">
                <a:solidFill>
                  <a:srgbClr val="FF0000"/>
                </a:solidFill>
              </a:rPr>
              <a:t>新工科</a:t>
            </a:r>
            <a:r>
              <a:rPr lang="zh-CN" altLang="en-US" sz="2000">
                <a:solidFill>
                  <a:schemeClr val="tx1"/>
                </a:solidFill>
              </a:rPr>
              <a:t>建设</a:t>
            </a:r>
            <a:r>
              <a:rPr lang="zh-CN" altLang="en-US" sz="2000"/>
              <a:t>，先后形成了"复旦共识"、"天大行动"和"北京指南"，并发布了《关于开展新工科研究与实践的通知》、《关于推进新工科研究与实践项目的通知》，全力探索形成领跑全球工程教育的中国模式、中国经验，助力高等教育强国建设。</a:t>
            </a:r>
            <a:endParaRPr lang="zh-CN" altLang="en-US" sz="2000"/>
          </a:p>
        </p:txBody>
      </p:sp>
      <p:sp>
        <p:nvSpPr>
          <p:cNvPr id="3" name="文本框 2"/>
          <p:cNvSpPr txBox="1"/>
          <p:nvPr/>
        </p:nvSpPr>
        <p:spPr>
          <a:xfrm>
            <a:off x="971550" y="908685"/>
            <a:ext cx="2860040" cy="521970"/>
          </a:xfrm>
          <a:prstGeom prst="rect">
            <a:avLst/>
          </a:prstGeom>
          <a:noFill/>
        </p:spPr>
        <p:txBody>
          <a:bodyPr wrap="none" rtlCol="0" anchor="t">
            <a:spAutoFit/>
          </a:bodyPr>
          <a:p>
            <a:r>
              <a:rPr lang="en-US" altLang="zh-CN" sz="2800" b="1" dirty="0">
                <a:ea typeface="隶书" panose="02010509060101010101" pitchFamily="49" charset="-122"/>
                <a:sym typeface="+mn-ea"/>
              </a:rPr>
              <a:t>1.3.3 </a:t>
            </a:r>
            <a:r>
              <a:rPr lang="zh-CN" altLang="en-US" sz="2800" b="1" dirty="0">
                <a:ea typeface="隶书" panose="02010509060101010101" pitchFamily="49" charset="-122"/>
                <a:sym typeface="+mn-ea"/>
              </a:rPr>
              <a:t>“新工科”</a:t>
            </a:r>
            <a:endParaRPr lang="zh-CN" altLang="en-US" sz="28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日期占位符 1"/>
          <p:cNvSpPr txBox="1">
            <a:spLocks noGrp="1"/>
          </p:cNvSpPr>
          <p:nvPr>
            <p:ph type="dt" sz="half" idx="10"/>
          </p:nvPr>
        </p:nvSpPr>
        <p:spPr bwMode="auto"/>
        <p:txBody>
          <a:bodyPr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3C32F3BC-03FE-4256-8B4B-E2E3A4DC7DD8}" type="datetime1">
              <a:rPr kumimoji="0" lang="zh-CN" altLang="en-US" sz="1800" b="0" i="0" u="none" strike="noStrike" kern="1200" cap="none" spc="0" normalizeH="0" baseline="0" noProof="0" smtClean="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fld>
            <a:endParaRPr kumimoji="0" lang="en-US" altLang="zh-CN" sz="18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endParaRPr>
          </a:p>
        </p:txBody>
      </p:sp>
      <p:sp>
        <p:nvSpPr>
          <p:cNvPr id="3" name="灯片编号占位符 2"/>
          <p:cNvSpPr txBox="1">
            <a:spLocks noGrp="1"/>
          </p:cNvSpPr>
          <p:nvPr>
            <p:ph type="sldNum" sz="quarter" idx="12"/>
          </p:nvPr>
        </p:nvSpPr>
        <p:spPr bwMode="auto"/>
        <p:txBody>
          <a:bodyPr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defRPr>
            </a:lvl1pPr>
            <a:lvl2pPr marL="457200" lvl="1"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5pPr>
          </a:lstStyle>
          <a:p>
            <a:pPr marL="0" marR="0" lvl="0" indent="0" algn="r" defTabSz="914400" rtl="0" eaLnBrk="1" fontAlgn="base" latinLnBrk="0" hangingPunct="1">
              <a:lnSpc>
                <a:spcPct val="100000"/>
              </a:lnSpc>
              <a:spcBef>
                <a:spcPct val="0"/>
              </a:spcBef>
              <a:spcAft>
                <a:spcPct val="0"/>
              </a:spcAft>
              <a:buClrTx/>
              <a:buSzTx/>
              <a:buFontTx/>
              <a:buNone/>
            </a:pPr>
            <a:fld id="{9A0DB2DC-4C9A-4742-B13C-FB6460FD3503}" type="slidenum">
              <a:rPr kumimoji="0" lang="zh-CN" altLang="en-US" sz="1800" b="1" i="0" u="none" strike="noStrike" kern="1200" cap="none" spc="0" normalizeH="0" baseline="0" noProof="1" dirty="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cs typeface="+mn-cs"/>
              </a:rPr>
            </a:fld>
            <a:endParaRPr kumimoji="0" lang="zh-CN" altLang="en-US" sz="1800" b="1" i="0" u="none" strike="noStrike" kern="1200" cap="none" spc="0" normalizeH="0" baseline="0" noProof="1" dirty="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cs typeface="+mn-cs"/>
            </a:endParaRPr>
          </a:p>
        </p:txBody>
      </p:sp>
      <p:sp>
        <p:nvSpPr>
          <p:cNvPr id="46083" name="TextBox 3"/>
          <p:cNvSpPr txBox="1"/>
          <p:nvPr/>
        </p:nvSpPr>
        <p:spPr>
          <a:xfrm>
            <a:off x="323850" y="188913"/>
            <a:ext cx="6985000" cy="953135"/>
          </a:xfrm>
          <a:prstGeom prst="rect">
            <a:avLst/>
          </a:prstGeom>
          <a:noFill/>
          <a:ln w="9525">
            <a:noFill/>
          </a:ln>
        </p:spPr>
        <p:txBody>
          <a:bodyPr anchor="t" anchorCtr="0">
            <a:spAutoFit/>
          </a:bodyPr>
          <a:p>
            <a:endParaRPr lang="zh-CN" altLang="en-US" sz="2800" dirty="0">
              <a:latin typeface="Arial" panose="020B0604020202020204" pitchFamily="34" charset="0"/>
              <a:ea typeface="隶书" panose="02010509060101010101" pitchFamily="49" charset="-122"/>
            </a:endParaRPr>
          </a:p>
          <a:p>
            <a:endParaRPr lang="zh-CN" altLang="en-US" sz="2800" b="1" dirty="0">
              <a:latin typeface="Arial" panose="020B0604020202020204" pitchFamily="34" charset="0"/>
              <a:ea typeface="隶书" panose="02010509060101010101" pitchFamily="49" charset="-122"/>
            </a:endParaRPr>
          </a:p>
        </p:txBody>
      </p:sp>
      <p:sp>
        <p:nvSpPr>
          <p:cNvPr id="46084" name="TextBox 4"/>
          <p:cNvSpPr txBox="1"/>
          <p:nvPr/>
        </p:nvSpPr>
        <p:spPr>
          <a:xfrm>
            <a:off x="1763395" y="1268730"/>
            <a:ext cx="5822315" cy="4061460"/>
          </a:xfrm>
          <a:prstGeom prst="rect">
            <a:avLst/>
          </a:prstGeom>
          <a:noFill/>
          <a:ln w="9525">
            <a:noFill/>
          </a:ln>
        </p:spPr>
        <p:txBody>
          <a:bodyPr wrap="square" anchor="t" anchorCtr="0">
            <a:spAutoFit/>
          </a:bodyPr>
          <a:p>
            <a:r>
              <a:rPr lang="zh-CN" altLang="en-US" sz="2800" b="1" dirty="0">
                <a:solidFill>
                  <a:schemeClr val="tx1"/>
                </a:solidFill>
                <a:latin typeface="Arial" panose="020B0604020202020204" pitchFamily="34" charset="0"/>
                <a:ea typeface="隶书" panose="02010509060101010101" pitchFamily="49" charset="-122"/>
              </a:rPr>
              <a:t>什么是“新工科”？</a:t>
            </a:r>
            <a:endParaRPr lang="zh-CN" altLang="en-US" sz="2800" dirty="0">
              <a:solidFill>
                <a:schemeClr val="tx1"/>
              </a:solidFill>
              <a:latin typeface="Arial" panose="020B0604020202020204" pitchFamily="34" charset="0"/>
              <a:ea typeface="隶书" panose="02010509060101010101" pitchFamily="49" charset="-122"/>
            </a:endParaRPr>
          </a:p>
          <a:p>
            <a:endParaRPr lang="zh-CN" altLang="en-US" sz="2000" dirty="0">
              <a:latin typeface="Arial" panose="020B0604020202020204" pitchFamily="34" charset="0"/>
              <a:ea typeface="隶书" panose="02010509060101010101" pitchFamily="49" charset="-122"/>
            </a:endParaRPr>
          </a:p>
          <a:p>
            <a:pPr>
              <a:lnSpc>
                <a:spcPct val="150000"/>
              </a:lnSpc>
            </a:pPr>
            <a:r>
              <a:rPr lang="zh-CN" altLang="en-US" sz="2000" dirty="0">
                <a:latin typeface="宋体" panose="02010600030101010101" pitchFamily="2" charset="-122"/>
                <a:cs typeface="宋体" panose="02010600030101010101" pitchFamily="2" charset="-122"/>
              </a:rPr>
              <a:t>新工科以新经济、新产业为背景，新工科的建设，一方面要设置和发展一批</a:t>
            </a:r>
            <a:r>
              <a:rPr lang="zh-CN" altLang="en-US" sz="2000" dirty="0">
                <a:solidFill>
                  <a:srgbClr val="FF0000"/>
                </a:solidFill>
                <a:latin typeface="宋体" panose="02010600030101010101" pitchFamily="2" charset="-122"/>
                <a:cs typeface="宋体" panose="02010600030101010101" pitchFamily="2" charset="-122"/>
              </a:rPr>
              <a:t>新兴</a:t>
            </a:r>
            <a:r>
              <a:rPr lang="zh-CN" altLang="en-US" sz="2000" dirty="0">
                <a:latin typeface="宋体" panose="02010600030101010101" pitchFamily="2" charset="-122"/>
                <a:cs typeface="宋体" panose="02010600030101010101" pitchFamily="2" charset="-122"/>
              </a:rPr>
              <a:t>工科专业；另一方面要推动</a:t>
            </a:r>
            <a:r>
              <a:rPr lang="zh-CN" altLang="en-US" sz="2000" dirty="0">
                <a:solidFill>
                  <a:srgbClr val="FF0000"/>
                </a:solidFill>
                <a:latin typeface="宋体" panose="02010600030101010101" pitchFamily="2" charset="-122"/>
                <a:cs typeface="宋体" panose="02010600030101010101" pitchFamily="2" charset="-122"/>
              </a:rPr>
              <a:t>现有</a:t>
            </a:r>
            <a:r>
              <a:rPr lang="zh-CN" altLang="en-US" sz="2000" dirty="0">
                <a:solidFill>
                  <a:schemeClr val="tx1"/>
                </a:solidFill>
                <a:latin typeface="宋体" panose="02010600030101010101" pitchFamily="2" charset="-122"/>
                <a:cs typeface="宋体" panose="02010600030101010101" pitchFamily="2" charset="-122"/>
              </a:rPr>
              <a:t>工科专业的</a:t>
            </a:r>
            <a:r>
              <a:rPr lang="zh-CN" altLang="en-US" sz="2000" dirty="0">
                <a:solidFill>
                  <a:srgbClr val="FF0000"/>
                </a:solidFill>
                <a:latin typeface="宋体" panose="02010600030101010101" pitchFamily="2" charset="-122"/>
                <a:cs typeface="宋体" panose="02010600030101010101" pitchFamily="2" charset="-122"/>
              </a:rPr>
              <a:t>改革创新</a:t>
            </a:r>
            <a:r>
              <a:rPr lang="zh-CN" altLang="en-US" sz="2000" dirty="0">
                <a:latin typeface="宋体" panose="02010600030101010101" pitchFamily="2" charset="-122"/>
                <a:cs typeface="宋体" panose="02010600030101010101" pitchFamily="2" charset="-122"/>
              </a:rPr>
              <a:t>。</a:t>
            </a:r>
            <a:endParaRPr lang="en-US" altLang="zh-CN" sz="2000" dirty="0">
              <a:latin typeface="宋体" panose="02010600030101010101" pitchFamily="2" charset="-122"/>
              <a:cs typeface="宋体" panose="02010600030101010101" pitchFamily="2" charset="-122"/>
            </a:endParaRPr>
          </a:p>
          <a:p>
            <a:pPr>
              <a:lnSpc>
                <a:spcPct val="150000"/>
              </a:lnSpc>
            </a:pPr>
            <a:endParaRPr lang="zh-CN" altLang="en-US" sz="2000" dirty="0">
              <a:latin typeface="宋体" panose="02010600030101010101" pitchFamily="2" charset="-122"/>
              <a:cs typeface="宋体" panose="02010600030101010101" pitchFamily="2" charset="-122"/>
            </a:endParaRPr>
          </a:p>
          <a:p>
            <a:pPr>
              <a:lnSpc>
                <a:spcPct val="150000"/>
              </a:lnSpc>
            </a:pPr>
            <a:r>
              <a:rPr lang="zh-CN" altLang="en-US" sz="2000" b="1" dirty="0">
                <a:latin typeface="宋体" panose="02010600030101010101" pitchFamily="2" charset="-122"/>
                <a:cs typeface="宋体" panose="02010600030101010101" pitchFamily="2" charset="-122"/>
              </a:rPr>
              <a:t>“</a:t>
            </a:r>
            <a:r>
              <a:rPr lang="zh-CN" altLang="en-US" sz="2000" dirty="0">
                <a:latin typeface="宋体" panose="02010600030101010101" pitchFamily="2" charset="-122"/>
                <a:cs typeface="宋体" panose="02010600030101010101" pitchFamily="2" charset="-122"/>
              </a:rPr>
              <a:t>新工科”对应的是新</a:t>
            </a:r>
            <a:r>
              <a:rPr lang="zh-CN" altLang="en-US" sz="2000" dirty="0">
                <a:solidFill>
                  <a:srgbClr val="FF0000"/>
                </a:solidFill>
                <a:latin typeface="宋体" panose="02010600030101010101" pitchFamily="2" charset="-122"/>
                <a:cs typeface="宋体" panose="02010600030101010101" pitchFamily="2" charset="-122"/>
              </a:rPr>
              <a:t>兴产业</a:t>
            </a:r>
            <a:r>
              <a:rPr lang="zh-CN" altLang="en-US" sz="2000" dirty="0">
                <a:latin typeface="宋体" panose="02010600030101010101" pitchFamily="2" charset="-122"/>
                <a:cs typeface="宋体" panose="02010600030101010101" pitchFamily="2" charset="-122"/>
              </a:rPr>
              <a:t>，首先是指针对新兴产业的专业，如人工智能、智能制造、机器人、云计算、大数据等，也包括</a:t>
            </a:r>
            <a:r>
              <a:rPr lang="zh-CN" altLang="en-US" sz="2000" dirty="0">
                <a:solidFill>
                  <a:srgbClr val="FF0000"/>
                </a:solidFill>
                <a:latin typeface="宋体" panose="02010600030101010101" pitchFamily="2" charset="-122"/>
                <a:cs typeface="宋体" panose="02010600030101010101" pitchFamily="2" charset="-122"/>
              </a:rPr>
              <a:t>传统工科专业</a:t>
            </a:r>
            <a:r>
              <a:rPr lang="zh-CN" altLang="en-US" sz="2000" dirty="0">
                <a:latin typeface="宋体" panose="02010600030101010101" pitchFamily="2" charset="-122"/>
                <a:cs typeface="宋体" panose="02010600030101010101" pitchFamily="2" charset="-122"/>
              </a:rPr>
              <a:t>的</a:t>
            </a:r>
            <a:r>
              <a:rPr lang="zh-CN" altLang="en-US" sz="2000" dirty="0">
                <a:solidFill>
                  <a:srgbClr val="FF0000"/>
                </a:solidFill>
                <a:latin typeface="宋体" panose="02010600030101010101" pitchFamily="2" charset="-122"/>
                <a:cs typeface="宋体" panose="02010600030101010101" pitchFamily="2" charset="-122"/>
              </a:rPr>
              <a:t>升级改造</a:t>
            </a:r>
            <a:r>
              <a:rPr lang="zh-CN" altLang="en-US" sz="2000" dirty="0">
                <a:latin typeface="宋体" panose="02010600030101010101" pitchFamily="2" charset="-122"/>
                <a:cs typeface="宋体" panose="02010600030101010101" pitchFamily="2" charset="-122"/>
              </a:rPr>
              <a:t>。</a:t>
            </a:r>
            <a:endParaRPr lang="zh-CN" altLang="en-US" sz="2000" dirty="0">
              <a:latin typeface="宋体" panose="02010600030101010101" pitchFamily="2" charset="-122"/>
              <a:cs typeface="宋体" panose="02010600030101010101" pitchFamily="2"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日期占位符 1"/>
          <p:cNvSpPr txBox="1">
            <a:spLocks noGrp="1"/>
          </p:cNvSpPr>
          <p:nvPr>
            <p:ph type="dt" sz="half" idx="10"/>
          </p:nvPr>
        </p:nvSpPr>
        <p:spPr bwMode="auto"/>
        <p:txBody>
          <a:bodyPr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3C32F3BC-03FE-4256-8B4B-E2E3A4DC7DD8}" type="datetime1">
              <a:rPr kumimoji="0" lang="zh-CN" altLang="en-US" sz="1800" b="0" i="0" u="none" strike="noStrike" kern="1200" cap="none" spc="0" normalizeH="0" baseline="0" noProof="0" smtClean="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fld>
            <a:endParaRPr kumimoji="0" lang="en-US" altLang="zh-CN" sz="18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endParaRPr>
          </a:p>
        </p:txBody>
      </p:sp>
      <p:sp>
        <p:nvSpPr>
          <p:cNvPr id="3" name="灯片编号占位符 2"/>
          <p:cNvSpPr txBox="1">
            <a:spLocks noGrp="1"/>
          </p:cNvSpPr>
          <p:nvPr>
            <p:ph type="sldNum" sz="quarter" idx="12"/>
          </p:nvPr>
        </p:nvSpPr>
        <p:spPr bwMode="auto"/>
        <p:txBody>
          <a:bodyPr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defRPr>
            </a:lvl1pPr>
            <a:lvl2pPr marL="457200" lvl="1"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5pPr>
          </a:lstStyle>
          <a:p>
            <a:pPr marL="0" marR="0" lvl="0" indent="0" algn="r" defTabSz="914400" rtl="0" eaLnBrk="1" fontAlgn="base" latinLnBrk="0" hangingPunct="1">
              <a:lnSpc>
                <a:spcPct val="100000"/>
              </a:lnSpc>
              <a:spcBef>
                <a:spcPct val="0"/>
              </a:spcBef>
              <a:spcAft>
                <a:spcPct val="0"/>
              </a:spcAft>
              <a:buClrTx/>
              <a:buSzTx/>
              <a:buFontTx/>
              <a:buNone/>
            </a:pPr>
            <a:fld id="{9A0DB2DC-4C9A-4742-B13C-FB6460FD3503}" type="slidenum">
              <a:rPr kumimoji="0" lang="zh-CN" altLang="en-US" sz="1800" b="1" i="0" u="none" strike="noStrike" kern="1200" cap="none" spc="0" normalizeH="0" baseline="0" noProof="1" dirty="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cs typeface="+mn-cs"/>
              </a:rPr>
            </a:fld>
            <a:endParaRPr kumimoji="0" lang="zh-CN" altLang="en-US" sz="1800" b="1" i="0" u="none" strike="noStrike" kern="1200" cap="none" spc="0" normalizeH="0" baseline="0" noProof="1" dirty="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cs typeface="+mn-cs"/>
            </a:endParaRPr>
          </a:p>
        </p:txBody>
      </p:sp>
      <p:sp>
        <p:nvSpPr>
          <p:cNvPr id="48131" name="TextBox 4"/>
          <p:cNvSpPr txBox="1"/>
          <p:nvPr/>
        </p:nvSpPr>
        <p:spPr>
          <a:xfrm>
            <a:off x="1403985" y="1916430"/>
            <a:ext cx="6324600" cy="2491740"/>
          </a:xfrm>
          <a:prstGeom prst="rect">
            <a:avLst/>
          </a:prstGeom>
          <a:noFill/>
          <a:ln w="9525">
            <a:noFill/>
          </a:ln>
        </p:spPr>
        <p:txBody>
          <a:bodyPr wrap="square" anchor="t" anchorCtr="0">
            <a:spAutoFit/>
          </a:bodyPr>
          <a:p>
            <a:pPr algn="just">
              <a:lnSpc>
                <a:spcPct val="150000"/>
              </a:lnSpc>
            </a:pPr>
            <a:r>
              <a:rPr lang="zh-CN" altLang="en-US" sz="2000" b="1" dirty="0">
                <a:solidFill>
                  <a:schemeClr val="tx1"/>
                </a:solidFill>
                <a:latin typeface="Arial" panose="020B0604020202020204" pitchFamily="34" charset="0"/>
                <a:ea typeface="隶书" panose="02010509060101010101" pitchFamily="49" charset="-122"/>
              </a:rPr>
              <a:t>哪些专业类别能算作“新工科”？</a:t>
            </a:r>
            <a:endParaRPr lang="zh-CN" altLang="en-US" sz="2000" b="1" dirty="0">
              <a:solidFill>
                <a:schemeClr val="tx1"/>
              </a:solidFill>
              <a:latin typeface="Arial" panose="020B0604020202020204" pitchFamily="34" charset="0"/>
              <a:ea typeface="隶书" panose="02010509060101010101" pitchFamily="49" charset="-122"/>
            </a:endParaRPr>
          </a:p>
          <a:p>
            <a:pPr algn="just">
              <a:lnSpc>
                <a:spcPct val="150000"/>
              </a:lnSpc>
            </a:pPr>
            <a:endParaRPr lang="zh-CN" altLang="en-US" sz="2000" dirty="0">
              <a:solidFill>
                <a:srgbClr val="FFFF00"/>
              </a:solidFill>
              <a:latin typeface="Arial" panose="020B0604020202020204" pitchFamily="34" charset="0"/>
              <a:ea typeface="隶书" panose="02010509060101010101" pitchFamily="49" charset="-122"/>
            </a:endParaRPr>
          </a:p>
          <a:p>
            <a:pPr algn="just">
              <a:lnSpc>
                <a:spcPct val="150000"/>
              </a:lnSpc>
            </a:pPr>
            <a:r>
              <a:rPr lang="zh-CN" altLang="en-US" sz="2000" dirty="0">
                <a:latin typeface="宋体" panose="02010600030101010101" pitchFamily="2" charset="-122"/>
                <a:cs typeface="宋体" panose="02010600030101010101" pitchFamily="2" charset="-122"/>
              </a:rPr>
              <a:t>早在</a:t>
            </a:r>
            <a:r>
              <a:rPr lang="en-US" altLang="zh-CN" sz="2000" dirty="0">
                <a:latin typeface="宋体" panose="02010600030101010101" pitchFamily="2" charset="-122"/>
                <a:cs typeface="宋体" panose="02010600030101010101" pitchFamily="2" charset="-122"/>
              </a:rPr>
              <a:t>2017</a:t>
            </a:r>
            <a:r>
              <a:rPr lang="zh-CN" altLang="en-US" sz="2000" dirty="0">
                <a:latin typeface="宋体" panose="02010600030101010101" pitchFamily="2" charset="-122"/>
                <a:cs typeface="宋体" panose="02010600030101010101" pitchFamily="2" charset="-122"/>
              </a:rPr>
              <a:t>年</a:t>
            </a:r>
            <a:r>
              <a:rPr lang="en-US" altLang="zh-CN" sz="2000" dirty="0">
                <a:latin typeface="宋体" panose="02010600030101010101" pitchFamily="2" charset="-122"/>
                <a:cs typeface="宋体" panose="02010600030101010101" pitchFamily="2" charset="-122"/>
              </a:rPr>
              <a:t>2</a:t>
            </a:r>
            <a:r>
              <a:rPr lang="zh-CN" altLang="en-US" sz="2000" dirty="0">
                <a:latin typeface="宋体" panose="02010600030101010101" pitchFamily="2" charset="-122"/>
                <a:cs typeface="宋体" panose="02010600030101010101" pitchFamily="2" charset="-122"/>
              </a:rPr>
              <a:t>月，教育部、人力资源和社会保障部、工业和信息化部联合印发了</a:t>
            </a:r>
            <a:r>
              <a:rPr lang="en-US" altLang="zh-CN" sz="2000" dirty="0">
                <a:latin typeface="宋体" panose="02010600030101010101" pitchFamily="2" charset="-122"/>
                <a:cs typeface="宋体" panose="02010600030101010101" pitchFamily="2" charset="-122"/>
              </a:rPr>
              <a:t>《</a:t>
            </a:r>
            <a:r>
              <a:rPr lang="zh-CN" altLang="en-US" sz="2000" dirty="0">
                <a:latin typeface="宋体" panose="02010600030101010101" pitchFamily="2" charset="-122"/>
                <a:cs typeface="宋体" panose="02010600030101010101" pitchFamily="2" charset="-122"/>
              </a:rPr>
              <a:t>制造业人才发展规划指南</a:t>
            </a:r>
            <a:r>
              <a:rPr lang="en-US" altLang="zh-CN" sz="2000" dirty="0">
                <a:latin typeface="宋体" panose="02010600030101010101" pitchFamily="2" charset="-122"/>
                <a:cs typeface="宋体" panose="02010600030101010101" pitchFamily="2" charset="-122"/>
              </a:rPr>
              <a:t>》</a:t>
            </a:r>
            <a:r>
              <a:rPr lang="zh-CN" altLang="en-US" sz="2000" dirty="0">
                <a:latin typeface="宋体" panose="02010600030101010101" pitchFamily="2" charset="-122"/>
                <a:cs typeface="宋体" panose="02010600030101010101" pitchFamily="2" charset="-122"/>
              </a:rPr>
              <a:t>，对制造业十大重点领域的人才需求做出一个预测</a:t>
            </a:r>
            <a:r>
              <a:rPr lang="zh-CN" altLang="en-US" sz="2400" dirty="0">
                <a:latin typeface="宋体" panose="02010600030101010101" pitchFamily="2" charset="-122"/>
                <a:cs typeface="宋体" panose="02010600030101010101" pitchFamily="2" charset="-122"/>
              </a:rPr>
              <a:t>。</a:t>
            </a:r>
            <a:endParaRPr lang="zh-CN" altLang="en-US" sz="2400" dirty="0">
              <a:latin typeface="宋体" panose="02010600030101010101" pitchFamily="2" charset="-122"/>
              <a:cs typeface="宋体" panose="02010600030101010101" pitchFamily="2"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日期占位符 1"/>
          <p:cNvSpPr txBox="1">
            <a:spLocks noGrp="1"/>
          </p:cNvSpPr>
          <p:nvPr>
            <p:ph type="dt" sz="half" idx="10"/>
          </p:nvPr>
        </p:nvSpPr>
        <p:spPr bwMode="auto"/>
        <p:txBody>
          <a:bodyPr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3C32F3BC-03FE-4256-8B4B-E2E3A4DC7DD8}" type="datetime1">
              <a:rPr kumimoji="0" lang="zh-CN" altLang="en-US" sz="1800" b="0" i="0" u="none" strike="noStrike" kern="1200" cap="none" spc="0" normalizeH="0" baseline="0" noProof="0" smtClean="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fld>
            <a:endParaRPr kumimoji="0" lang="en-US" altLang="zh-CN" sz="18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endParaRPr>
          </a:p>
        </p:txBody>
      </p:sp>
      <p:sp>
        <p:nvSpPr>
          <p:cNvPr id="3" name="灯片编号占位符 2"/>
          <p:cNvSpPr txBox="1">
            <a:spLocks noGrp="1"/>
          </p:cNvSpPr>
          <p:nvPr>
            <p:ph type="sldNum" sz="quarter" idx="12"/>
          </p:nvPr>
        </p:nvSpPr>
        <p:spPr bwMode="auto"/>
        <p:txBody>
          <a:bodyPr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defRPr>
            </a:lvl1pPr>
            <a:lvl2pPr marL="457200" lvl="1"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5pPr>
          </a:lstStyle>
          <a:p>
            <a:pPr marL="0" marR="0" lvl="0" indent="0" algn="r" defTabSz="914400" rtl="0" eaLnBrk="1" fontAlgn="base" latinLnBrk="0" hangingPunct="1">
              <a:lnSpc>
                <a:spcPct val="100000"/>
              </a:lnSpc>
              <a:spcBef>
                <a:spcPct val="0"/>
              </a:spcBef>
              <a:spcAft>
                <a:spcPct val="0"/>
              </a:spcAft>
              <a:buClrTx/>
              <a:buSzTx/>
              <a:buFontTx/>
              <a:buNone/>
            </a:pPr>
            <a:fld id="{9A0DB2DC-4C9A-4742-B13C-FB6460FD3503}" type="slidenum">
              <a:rPr kumimoji="0" lang="zh-CN" altLang="en-US" sz="1800" b="1" i="0" u="none" strike="noStrike" kern="1200" cap="none" spc="0" normalizeH="0" baseline="0" noProof="1" dirty="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cs typeface="+mn-cs"/>
              </a:rPr>
            </a:fld>
            <a:endParaRPr kumimoji="0" lang="zh-CN" altLang="en-US" sz="1800" b="1" i="0" u="none" strike="noStrike" kern="1200" cap="none" spc="0" normalizeH="0" baseline="0" noProof="1" dirty="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cs typeface="+mn-cs"/>
            </a:endParaRPr>
          </a:p>
        </p:txBody>
      </p:sp>
      <p:pic>
        <p:nvPicPr>
          <p:cNvPr id="49155" name="Picture 2" descr="http://p1.pstatp.com/large/46d100000e3b1cfcc755"/>
          <p:cNvPicPr>
            <a:picLocks noChangeAspect="1"/>
          </p:cNvPicPr>
          <p:nvPr/>
        </p:nvPicPr>
        <p:blipFill>
          <a:blip r:embed="rId1"/>
          <a:stretch>
            <a:fillRect/>
          </a:stretch>
        </p:blipFill>
        <p:spPr>
          <a:xfrm>
            <a:off x="1763395" y="836930"/>
            <a:ext cx="5871845" cy="5532755"/>
          </a:xfrm>
          <a:prstGeom prst="rect">
            <a:avLst/>
          </a:prstGeom>
          <a:noFill/>
          <a:ln w="9525">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日期占位符 1"/>
          <p:cNvSpPr txBox="1">
            <a:spLocks noGrp="1"/>
          </p:cNvSpPr>
          <p:nvPr>
            <p:ph type="dt" sz="half" idx="10"/>
          </p:nvPr>
        </p:nvSpPr>
        <p:spPr bwMode="auto"/>
        <p:txBody>
          <a:bodyPr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B10B0DD3-DE55-40CA-8512-148F05B5AEA5}" type="datetime1">
              <a:rPr kumimoji="0" lang="zh-CN" altLang="en-US" sz="1800" b="0" i="0" u="none" strike="noStrike" kern="1200" cap="none" spc="0" normalizeH="0" baseline="0" noProof="0" smtClean="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fld>
            <a:endParaRPr kumimoji="0" lang="en-US" altLang="zh-CN" sz="18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endParaRPr>
          </a:p>
        </p:txBody>
      </p:sp>
      <p:sp>
        <p:nvSpPr>
          <p:cNvPr id="3" name="灯片编号占位符 2"/>
          <p:cNvSpPr txBox="1">
            <a:spLocks noGrp="1"/>
          </p:cNvSpPr>
          <p:nvPr>
            <p:ph type="sldNum" sz="quarter" idx="12"/>
          </p:nvPr>
        </p:nvSpPr>
        <p:spPr bwMode="auto"/>
        <p:txBody>
          <a:bodyPr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defRPr>
            </a:lvl1pPr>
            <a:lvl2pPr marL="457200" lvl="1"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5pPr>
          </a:lstStyle>
          <a:p>
            <a:pPr marL="0" marR="0" lvl="0" indent="0" algn="r" defTabSz="914400" rtl="0" eaLnBrk="1" fontAlgn="base" latinLnBrk="0" hangingPunct="1">
              <a:lnSpc>
                <a:spcPct val="100000"/>
              </a:lnSpc>
              <a:spcBef>
                <a:spcPct val="0"/>
              </a:spcBef>
              <a:spcAft>
                <a:spcPct val="0"/>
              </a:spcAft>
              <a:buClrTx/>
              <a:buSzTx/>
              <a:buFontTx/>
              <a:buNone/>
            </a:pPr>
            <a:fld id="{9A0DB2DC-4C9A-4742-B13C-FB6460FD3503}" type="slidenum">
              <a:rPr kumimoji="0" lang="zh-CN" altLang="en-US" sz="1800" b="1" i="0" u="none" strike="noStrike" kern="1200" cap="none" spc="0" normalizeH="0" baseline="0" noProof="1" dirty="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cs typeface="+mn-cs"/>
              </a:rPr>
            </a:fld>
            <a:endParaRPr kumimoji="0" lang="zh-CN" altLang="en-US" sz="1800" b="1" i="0" u="none" strike="noStrike" kern="1200" cap="none" spc="0" normalizeH="0" baseline="0" noProof="1" dirty="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cs typeface="+mn-cs"/>
            </a:endParaRPr>
          </a:p>
        </p:txBody>
      </p:sp>
      <p:sp>
        <p:nvSpPr>
          <p:cNvPr id="50179" name="TextBox 6"/>
          <p:cNvSpPr txBox="1"/>
          <p:nvPr/>
        </p:nvSpPr>
        <p:spPr>
          <a:xfrm>
            <a:off x="1391285" y="764540"/>
            <a:ext cx="6543675" cy="5169535"/>
          </a:xfrm>
          <a:prstGeom prst="rect">
            <a:avLst/>
          </a:prstGeom>
          <a:noFill/>
          <a:ln w="9525">
            <a:noFill/>
          </a:ln>
        </p:spPr>
        <p:txBody>
          <a:bodyPr wrap="square" anchor="t" anchorCtr="0">
            <a:spAutoFit/>
          </a:bodyPr>
          <a:p>
            <a:pPr algn="just">
              <a:lnSpc>
                <a:spcPct val="150000"/>
              </a:lnSpc>
            </a:pPr>
            <a:r>
              <a:rPr lang="zh-CN" altLang="zh-CN" sz="2000" dirty="0">
                <a:latin typeface="宋体" panose="02010600030101010101" pitchFamily="2" charset="-122"/>
                <a:cs typeface="宋体" panose="02010600030101010101" pitchFamily="2" charset="-122"/>
              </a:rPr>
              <a:t>从目前国内大学的专业设置情况看</a:t>
            </a:r>
            <a:r>
              <a:rPr lang="en-US" altLang="zh-CN" sz="2000" dirty="0">
                <a:latin typeface="宋体" panose="02010600030101010101" pitchFamily="2" charset="-122"/>
                <a:cs typeface="宋体" panose="02010600030101010101" pitchFamily="2" charset="-122"/>
              </a:rPr>
              <a:t>:</a:t>
            </a:r>
            <a:endParaRPr lang="en-US" altLang="zh-CN" sz="2000" dirty="0">
              <a:latin typeface="宋体" panose="02010600030101010101" pitchFamily="2" charset="-122"/>
              <a:cs typeface="宋体" panose="02010600030101010101" pitchFamily="2" charset="-122"/>
            </a:endParaRPr>
          </a:p>
          <a:p>
            <a:pPr algn="just">
              <a:lnSpc>
                <a:spcPct val="150000"/>
              </a:lnSpc>
            </a:pPr>
            <a:r>
              <a:rPr lang="zh-CN" altLang="zh-CN" sz="2000" dirty="0">
                <a:latin typeface="宋体" panose="02010600030101010101" pitchFamily="2" charset="-122"/>
                <a:cs typeface="宋体" panose="02010600030101010101" pitchFamily="2" charset="-122"/>
              </a:rPr>
              <a:t>电子技术类</a:t>
            </a:r>
            <a:r>
              <a:rPr lang="en-US" altLang="zh-CN" sz="2000" dirty="0">
                <a:latin typeface="宋体" panose="02010600030101010101" pitchFamily="2" charset="-122"/>
                <a:cs typeface="宋体" panose="02010600030101010101" pitchFamily="2" charset="-122"/>
              </a:rPr>
              <a:t>--------</a:t>
            </a:r>
            <a:r>
              <a:rPr lang="zh-CN" altLang="en-US" sz="2000" dirty="0">
                <a:solidFill>
                  <a:srgbClr val="FF0000"/>
                </a:solidFill>
                <a:latin typeface="宋体" panose="02010600030101010101" pitchFamily="2" charset="-122"/>
                <a:cs typeface="宋体" panose="02010600030101010101" pitchFamily="2" charset="-122"/>
              </a:rPr>
              <a:t>电子科学与技术</a:t>
            </a:r>
            <a:endParaRPr lang="en-US" altLang="zh-CN" sz="2000" dirty="0">
              <a:solidFill>
                <a:srgbClr val="FFFF00"/>
              </a:solidFill>
              <a:latin typeface="宋体" panose="02010600030101010101" pitchFamily="2" charset="-122"/>
              <a:cs typeface="宋体" panose="02010600030101010101" pitchFamily="2" charset="-122"/>
            </a:endParaRPr>
          </a:p>
          <a:p>
            <a:pPr algn="just">
              <a:lnSpc>
                <a:spcPct val="150000"/>
              </a:lnSpc>
            </a:pPr>
            <a:r>
              <a:rPr lang="zh-CN" altLang="zh-CN" sz="2000" dirty="0">
                <a:latin typeface="宋体" panose="02010600030101010101" pitchFamily="2" charset="-122"/>
                <a:cs typeface="宋体" panose="02010600030101010101" pitchFamily="2" charset="-122"/>
              </a:rPr>
              <a:t>计算机技术</a:t>
            </a:r>
            <a:endParaRPr lang="en-US" altLang="zh-CN" sz="2000" dirty="0">
              <a:latin typeface="宋体" panose="02010600030101010101" pitchFamily="2" charset="-122"/>
              <a:cs typeface="宋体" panose="02010600030101010101" pitchFamily="2" charset="-122"/>
            </a:endParaRPr>
          </a:p>
          <a:p>
            <a:pPr algn="just">
              <a:lnSpc>
                <a:spcPct val="150000"/>
              </a:lnSpc>
            </a:pPr>
            <a:r>
              <a:rPr lang="zh-CN" altLang="zh-CN" sz="2000" dirty="0">
                <a:latin typeface="宋体" panose="02010600030101010101" pitchFamily="2" charset="-122"/>
                <a:cs typeface="宋体" panose="02010600030101010101" pitchFamily="2" charset="-122"/>
              </a:rPr>
              <a:t>网络与信息工程</a:t>
            </a:r>
            <a:endParaRPr lang="en-US" altLang="zh-CN" sz="2000" dirty="0">
              <a:latin typeface="宋体" panose="02010600030101010101" pitchFamily="2" charset="-122"/>
              <a:cs typeface="宋体" panose="02010600030101010101" pitchFamily="2" charset="-122"/>
            </a:endParaRPr>
          </a:p>
          <a:p>
            <a:pPr algn="just">
              <a:lnSpc>
                <a:spcPct val="150000"/>
              </a:lnSpc>
            </a:pPr>
            <a:r>
              <a:rPr lang="zh-CN" altLang="zh-CN" sz="2000" dirty="0">
                <a:latin typeface="宋体" panose="02010600030101010101" pitchFamily="2" charset="-122"/>
                <a:cs typeface="宋体" panose="02010600030101010101" pitchFamily="2" charset="-122"/>
              </a:rPr>
              <a:t>安全工程</a:t>
            </a:r>
            <a:endParaRPr lang="en-US" altLang="zh-CN" sz="2000" dirty="0">
              <a:latin typeface="宋体" panose="02010600030101010101" pitchFamily="2" charset="-122"/>
              <a:cs typeface="宋体" panose="02010600030101010101" pitchFamily="2" charset="-122"/>
            </a:endParaRPr>
          </a:p>
          <a:p>
            <a:pPr algn="just">
              <a:lnSpc>
                <a:spcPct val="150000"/>
              </a:lnSpc>
            </a:pPr>
            <a:r>
              <a:rPr lang="zh-CN" altLang="zh-CN" sz="2000" dirty="0">
                <a:latin typeface="宋体" panose="02010600030101010101" pitchFamily="2" charset="-122"/>
                <a:cs typeface="宋体" panose="02010600030101010101" pitchFamily="2" charset="-122"/>
              </a:rPr>
              <a:t>新能源</a:t>
            </a:r>
            <a:endParaRPr lang="en-US" altLang="zh-CN" sz="2000" dirty="0">
              <a:latin typeface="宋体" panose="02010600030101010101" pitchFamily="2" charset="-122"/>
              <a:cs typeface="宋体" panose="02010600030101010101" pitchFamily="2" charset="-122"/>
            </a:endParaRPr>
          </a:p>
          <a:p>
            <a:pPr algn="just">
              <a:lnSpc>
                <a:spcPct val="150000"/>
              </a:lnSpc>
            </a:pPr>
            <a:r>
              <a:rPr lang="zh-CN" altLang="zh-CN" sz="2000" dirty="0">
                <a:latin typeface="宋体" panose="02010600030101010101" pitchFamily="2" charset="-122"/>
                <a:cs typeface="宋体" panose="02010600030101010101" pitchFamily="2" charset="-122"/>
              </a:rPr>
              <a:t>功能材料</a:t>
            </a:r>
            <a:endParaRPr lang="en-US" altLang="zh-CN" sz="2000" dirty="0">
              <a:latin typeface="宋体" panose="02010600030101010101" pitchFamily="2" charset="-122"/>
              <a:cs typeface="宋体" panose="02010600030101010101" pitchFamily="2" charset="-122"/>
            </a:endParaRPr>
          </a:p>
          <a:p>
            <a:pPr algn="just">
              <a:lnSpc>
                <a:spcPct val="150000"/>
              </a:lnSpc>
            </a:pPr>
            <a:r>
              <a:rPr lang="zh-CN" altLang="zh-CN" sz="2000" dirty="0">
                <a:latin typeface="宋体" panose="02010600030101010101" pitchFamily="2" charset="-122"/>
                <a:cs typeface="宋体" panose="02010600030101010101" pitchFamily="2" charset="-122"/>
              </a:rPr>
              <a:t>等专业将纳入“新工科”的范畴。从这些专业的分布中不难发现，“新工科”专业的设置将以</a:t>
            </a:r>
            <a:r>
              <a:rPr lang="zh-CN" altLang="zh-CN" sz="2000" dirty="0">
                <a:solidFill>
                  <a:srgbClr val="FF0000"/>
                </a:solidFill>
                <a:latin typeface="宋体" panose="02010600030101010101" pitchFamily="2" charset="-122"/>
                <a:cs typeface="宋体" panose="02010600030101010101" pitchFamily="2" charset="-122"/>
              </a:rPr>
              <a:t>互联网和工业智能为核心，以新型信息、能源、控制</a:t>
            </a:r>
            <a:r>
              <a:rPr lang="zh-CN" altLang="zh-CN" sz="2000" dirty="0">
                <a:latin typeface="宋体" panose="02010600030101010101" pitchFamily="2" charset="-122"/>
                <a:cs typeface="宋体" panose="02010600030101010101" pitchFamily="2" charset="-122"/>
              </a:rPr>
              <a:t>等领域为主干。</a:t>
            </a:r>
            <a:endParaRPr lang="zh-CN" altLang="zh-CN" sz="2000" dirty="0">
              <a:latin typeface="宋体" panose="02010600030101010101" pitchFamily="2" charset="-122"/>
              <a:cs typeface="宋体" panose="02010600030101010101" pitchFamily="2" charset="-122"/>
            </a:endParaRPr>
          </a:p>
          <a:p>
            <a:pPr algn="just">
              <a:lnSpc>
                <a:spcPct val="150000"/>
              </a:lnSpc>
            </a:pPr>
            <a:endParaRPr lang="zh-CN" altLang="en-US" sz="2000" dirty="0">
              <a:latin typeface="宋体" panose="02010600030101010101" pitchFamily="2" charset="-122"/>
              <a:cs typeface="宋体" panose="02010600030101010101" pitchFamily="2"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日期占位符 1"/>
          <p:cNvSpPr txBox="1">
            <a:spLocks noGrp="1"/>
          </p:cNvSpPr>
          <p:nvPr>
            <p:ph type="dt" sz="half" idx="10"/>
          </p:nvPr>
        </p:nvSpPr>
        <p:spPr bwMode="auto"/>
        <p:txBody>
          <a:bodyPr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B10B0DD3-DE55-40CA-8512-148F05B5AEA5}" type="datetime1">
              <a:rPr kumimoji="0" lang="zh-CN" altLang="en-US" sz="1800" b="0" i="0" u="none" strike="noStrike" kern="1200" cap="none" spc="0" normalizeH="0" baseline="0" noProof="0" smtClean="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fld>
            <a:endParaRPr kumimoji="0" lang="en-US" altLang="zh-CN" sz="18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endParaRPr>
          </a:p>
        </p:txBody>
      </p:sp>
      <p:sp>
        <p:nvSpPr>
          <p:cNvPr id="3" name="灯片编号占位符 2"/>
          <p:cNvSpPr txBox="1">
            <a:spLocks noGrp="1"/>
          </p:cNvSpPr>
          <p:nvPr>
            <p:ph type="sldNum" sz="quarter" idx="12"/>
          </p:nvPr>
        </p:nvSpPr>
        <p:spPr bwMode="auto"/>
        <p:txBody>
          <a:bodyPr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defRPr>
            </a:lvl1pPr>
            <a:lvl2pPr marL="457200" lvl="1"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5pPr>
          </a:lstStyle>
          <a:p>
            <a:pPr marL="0" marR="0" lvl="0" indent="0" algn="r" defTabSz="914400" rtl="0" eaLnBrk="1" fontAlgn="base" latinLnBrk="0" hangingPunct="1">
              <a:lnSpc>
                <a:spcPct val="100000"/>
              </a:lnSpc>
              <a:spcBef>
                <a:spcPct val="0"/>
              </a:spcBef>
              <a:spcAft>
                <a:spcPct val="0"/>
              </a:spcAft>
              <a:buClrTx/>
              <a:buSzTx/>
              <a:buFontTx/>
              <a:buNone/>
            </a:pPr>
            <a:fld id="{9A0DB2DC-4C9A-4742-B13C-FB6460FD3503}" type="slidenum">
              <a:rPr kumimoji="0" lang="zh-CN" altLang="en-US" sz="1800" b="1" i="0" u="none" strike="noStrike" kern="1200" cap="none" spc="0" normalizeH="0" baseline="0" noProof="1" dirty="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cs typeface="+mn-cs"/>
              </a:rPr>
            </a:fld>
            <a:endParaRPr kumimoji="0" lang="zh-CN" altLang="en-US" sz="1800" b="1" i="0" u="none" strike="noStrike" kern="1200" cap="none" spc="0" normalizeH="0" baseline="0" noProof="1" dirty="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cs typeface="+mn-cs"/>
            </a:endParaRPr>
          </a:p>
        </p:txBody>
      </p:sp>
      <p:sp>
        <p:nvSpPr>
          <p:cNvPr id="51203" name="矩形 3"/>
          <p:cNvSpPr/>
          <p:nvPr/>
        </p:nvSpPr>
        <p:spPr>
          <a:xfrm>
            <a:off x="780415" y="548640"/>
            <a:ext cx="7583805" cy="460375"/>
          </a:xfrm>
          <a:prstGeom prst="rect">
            <a:avLst/>
          </a:prstGeom>
          <a:noFill/>
          <a:ln w="9525">
            <a:noFill/>
          </a:ln>
        </p:spPr>
        <p:txBody>
          <a:bodyPr wrap="square" anchor="t" anchorCtr="0">
            <a:spAutoFit/>
          </a:bodyPr>
          <a:p>
            <a:r>
              <a:rPr lang="zh-CN" altLang="zh-CN" sz="2400" dirty="0">
                <a:latin typeface="Arial" panose="020B0604020202020204" pitchFamily="34" charset="0"/>
                <a:ea typeface="隶书" panose="02010509060101010101" pitchFamily="49" charset="-122"/>
              </a:rPr>
              <a:t>专家们目前普遍看好的面向新技术的专业大类如下：</a:t>
            </a:r>
            <a:endParaRPr lang="zh-CN" altLang="en-US" sz="2400" dirty="0">
              <a:latin typeface="Arial" panose="020B0604020202020204" pitchFamily="34" charset="0"/>
              <a:ea typeface="隶书" panose="02010509060101010101" pitchFamily="49" charset="-122"/>
            </a:endParaRPr>
          </a:p>
        </p:txBody>
      </p:sp>
      <p:sp>
        <p:nvSpPr>
          <p:cNvPr id="51204" name="TextBox 4"/>
          <p:cNvSpPr txBox="1"/>
          <p:nvPr/>
        </p:nvSpPr>
        <p:spPr>
          <a:xfrm>
            <a:off x="1837055" y="1268730"/>
            <a:ext cx="6010275" cy="4377055"/>
          </a:xfrm>
          <a:prstGeom prst="rect">
            <a:avLst/>
          </a:prstGeom>
          <a:noFill/>
          <a:ln w="9525">
            <a:noFill/>
          </a:ln>
        </p:spPr>
        <p:txBody>
          <a:bodyPr wrap="square" anchor="t" anchorCtr="0">
            <a:noAutofit/>
          </a:bodyPr>
          <a:p>
            <a:pPr>
              <a:lnSpc>
                <a:spcPct val="150000"/>
              </a:lnSpc>
            </a:pPr>
            <a:r>
              <a:rPr lang="zh-CN" altLang="en-US" sz="2000" dirty="0">
                <a:latin typeface="+mn-ea"/>
                <a:ea typeface="+mn-ea"/>
              </a:rPr>
              <a:t>大数据类、云计算类、人工智能类、虚拟现实类、移动互联类、基因工程类、核技术类、</a:t>
            </a:r>
            <a:r>
              <a:rPr lang="zh-CN" altLang="zh-CN" sz="2000" b="1" dirty="0">
                <a:latin typeface="+mn-ea"/>
                <a:ea typeface="+mn-ea"/>
              </a:rPr>
              <a:t>智能科学与技术类</a:t>
            </a:r>
            <a:r>
              <a:rPr lang="zh-CN" altLang="en-US" sz="2000" b="1" dirty="0">
                <a:latin typeface="+mn-ea"/>
                <a:ea typeface="+mn-ea"/>
              </a:rPr>
              <a:t>、</a:t>
            </a:r>
            <a:r>
              <a:rPr lang="zh-CN" altLang="zh-CN" sz="2000" b="1" dirty="0">
                <a:solidFill>
                  <a:srgbClr val="00B050"/>
                </a:solidFill>
                <a:latin typeface="+mn-ea"/>
                <a:ea typeface="+mn-ea"/>
              </a:rPr>
              <a:t>光电信息科学与工程类</a:t>
            </a:r>
            <a:r>
              <a:rPr lang="zh-CN" altLang="en-US" sz="2000" dirty="0">
                <a:latin typeface="+mn-ea"/>
                <a:ea typeface="+mn-ea"/>
              </a:rPr>
              <a:t>、</a:t>
            </a:r>
            <a:r>
              <a:rPr lang="zh-CN" altLang="zh-CN" sz="2000" b="1" dirty="0">
                <a:latin typeface="+mn-ea"/>
                <a:ea typeface="+mn-ea"/>
              </a:rPr>
              <a:t>械设计制造及自动化类</a:t>
            </a:r>
            <a:r>
              <a:rPr lang="zh-CN" altLang="en-US" sz="2000" b="1" dirty="0">
                <a:latin typeface="+mn-ea"/>
                <a:ea typeface="+mn-ea"/>
              </a:rPr>
              <a:t>、</a:t>
            </a:r>
            <a:r>
              <a:rPr lang="zh-CN" altLang="zh-CN" sz="2000" b="1" dirty="0">
                <a:latin typeface="+mn-ea"/>
                <a:ea typeface="+mn-ea"/>
              </a:rPr>
              <a:t>智能电网信息工程类</a:t>
            </a:r>
            <a:r>
              <a:rPr lang="zh-CN" altLang="en-US" sz="2000" b="1" dirty="0">
                <a:latin typeface="+mn-ea"/>
                <a:ea typeface="+mn-ea"/>
              </a:rPr>
              <a:t>、</a:t>
            </a:r>
            <a:r>
              <a:rPr lang="zh-CN" altLang="zh-CN" sz="2000" b="1" dirty="0">
                <a:latin typeface="+mn-ea"/>
                <a:ea typeface="+mn-ea"/>
              </a:rPr>
              <a:t>脑科学类</a:t>
            </a:r>
            <a:endParaRPr lang="zh-CN" altLang="zh-CN" sz="2000" b="1" dirty="0">
              <a:latin typeface="+mn-ea"/>
              <a:ea typeface="+mn-ea"/>
            </a:endParaRPr>
          </a:p>
          <a:p>
            <a:pPr>
              <a:lnSpc>
                <a:spcPct val="150000"/>
              </a:lnSpc>
            </a:pPr>
            <a:endParaRPr lang="zh-CN" altLang="zh-CN" sz="2000" b="1" dirty="0">
              <a:latin typeface="+mn-ea"/>
              <a:ea typeface="+mn-ea"/>
            </a:endParaRPr>
          </a:p>
          <a:p>
            <a:pPr>
              <a:lnSpc>
                <a:spcPct val="150000"/>
              </a:lnSpc>
            </a:pPr>
            <a:r>
              <a:rPr lang="zh-CN" altLang="zh-CN" sz="2000" dirty="0">
                <a:latin typeface="+mn-ea"/>
                <a:ea typeface="+mn-ea"/>
                <a:sym typeface="+mn-ea"/>
              </a:rPr>
              <a:t>未来社会，最缺的一定是多领域的复合型人才，如</a:t>
            </a:r>
            <a:r>
              <a:rPr lang="zh-CN" altLang="zh-CN" sz="2000" dirty="0">
                <a:solidFill>
                  <a:srgbClr val="00B050"/>
                </a:solidFill>
                <a:latin typeface="+mn-ea"/>
                <a:ea typeface="+mn-ea"/>
                <a:sym typeface="+mn-ea"/>
              </a:rPr>
              <a:t>光子与量子芯片、脑科学与智能技术、光物质科学与能源技术、基因组健康技术</a:t>
            </a:r>
            <a:r>
              <a:rPr lang="zh-CN" altLang="zh-CN" sz="2000" dirty="0">
                <a:latin typeface="+mn-ea"/>
                <a:ea typeface="+mn-ea"/>
                <a:sym typeface="+mn-ea"/>
              </a:rPr>
              <a:t>等等</a:t>
            </a:r>
            <a:r>
              <a:rPr lang="zh-CN" altLang="zh-CN" sz="2000" dirty="0">
                <a:solidFill>
                  <a:srgbClr val="FF0000"/>
                </a:solidFill>
                <a:latin typeface="+mn-ea"/>
                <a:ea typeface="+mn-ea"/>
                <a:sym typeface="+mn-ea"/>
              </a:rPr>
              <a:t>前沿交叉与未来技术</a:t>
            </a:r>
            <a:r>
              <a:rPr lang="zh-CN" altLang="zh-CN" sz="2000" dirty="0">
                <a:latin typeface="+mn-ea"/>
                <a:ea typeface="+mn-ea"/>
                <a:sym typeface="+mn-ea"/>
              </a:rPr>
              <a:t>的人才，都将受到用人市场的热捧。</a:t>
            </a:r>
            <a:endParaRPr lang="zh-CN" altLang="en-US" sz="2000" dirty="0">
              <a:latin typeface="+mn-ea"/>
              <a:ea typeface="+mn-ea"/>
            </a:endParaRPr>
          </a:p>
          <a:p>
            <a:endParaRPr lang="zh-CN" altLang="zh-CN" sz="2400" dirty="0">
              <a:latin typeface="Arial" panose="020B0604020202020204" pitchFamily="34" charset="0"/>
              <a:ea typeface="隶书" panose="02010509060101010101" pitchFamily="49" charset="-122"/>
            </a:endParaRPr>
          </a:p>
          <a:p>
            <a:endParaRPr lang="zh-CN" altLang="en-US" sz="2400" dirty="0">
              <a:latin typeface="Arial" panose="020B0604020202020204" pitchFamily="34" charset="0"/>
              <a:ea typeface="隶书" panose="02010509060101010101" pitchFamily="49"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文本框 1"/>
          <p:cNvSpPr txBox="1"/>
          <p:nvPr/>
        </p:nvSpPr>
        <p:spPr>
          <a:xfrm>
            <a:off x="863600" y="1716088"/>
            <a:ext cx="7853680" cy="3692525"/>
          </a:xfrm>
          <a:prstGeom prst="rect">
            <a:avLst/>
          </a:prstGeom>
          <a:noFill/>
          <a:ln w="9525">
            <a:noFill/>
          </a:ln>
        </p:spPr>
        <p:txBody>
          <a:bodyPr wrap="none" anchor="t" anchorCtr="0">
            <a:spAutoFit/>
          </a:bodyPr>
          <a:p>
            <a:pPr algn="l"/>
            <a:r>
              <a:rPr lang="zh-CN" altLang="en-US">
                <a:latin typeface="Arial" panose="020B0604020202020204" pitchFamily="34" charset="0"/>
                <a:ea typeface="宋体" panose="02010600030101010101" pitchFamily="2" charset="-122"/>
              </a:rPr>
              <a:t>作业：</a:t>
            </a:r>
            <a:endParaRPr lang="zh-CN" altLang="en-US">
              <a:latin typeface="Arial" panose="020B0604020202020204" pitchFamily="34" charset="0"/>
              <a:ea typeface="宋体" panose="02010600030101010101" pitchFamily="2" charset="-122"/>
            </a:endParaRPr>
          </a:p>
          <a:p>
            <a:pPr algn="l"/>
            <a:endParaRPr lang="zh-CN" altLang="en-US">
              <a:latin typeface="Arial" panose="020B0604020202020204" pitchFamily="34" charset="0"/>
              <a:ea typeface="宋体" panose="02010600030101010101" pitchFamily="2" charset="-122"/>
            </a:endParaRPr>
          </a:p>
          <a:p>
            <a:pPr algn="l"/>
            <a:r>
              <a:rPr lang="en-US" altLang="zh-CN">
                <a:latin typeface="Arial" panose="020B0604020202020204" pitchFamily="34" charset="0"/>
                <a:ea typeface="宋体" panose="02010600030101010101" pitchFamily="2" charset="-122"/>
              </a:rPr>
              <a:t>1</a:t>
            </a:r>
            <a:r>
              <a:rPr lang="zh-CN" altLang="en-US">
                <a:latin typeface="Arial" panose="020B0604020202020204" pitchFamily="34" charset="0"/>
                <a:ea typeface="宋体" panose="02010600030101010101" pitchFamily="2" charset="-122"/>
              </a:rPr>
              <a:t>、电科专业设置的历史沿革。</a:t>
            </a:r>
            <a:endParaRPr lang="zh-CN" altLang="en-US">
              <a:latin typeface="Arial" panose="020B0604020202020204" pitchFamily="34" charset="0"/>
              <a:ea typeface="宋体" panose="02010600030101010101" pitchFamily="2" charset="-122"/>
            </a:endParaRPr>
          </a:p>
          <a:p>
            <a:pPr algn="l"/>
            <a:endParaRPr lang="zh-CN" altLang="en-US">
              <a:latin typeface="Arial" panose="020B0604020202020204" pitchFamily="34" charset="0"/>
              <a:ea typeface="宋体" panose="02010600030101010101" pitchFamily="2" charset="-122"/>
            </a:endParaRPr>
          </a:p>
          <a:p>
            <a:pPr algn="l"/>
            <a:r>
              <a:rPr lang="en-US" altLang="zh-CN">
                <a:latin typeface="Arial" panose="020B0604020202020204" pitchFamily="34" charset="0"/>
                <a:ea typeface="宋体" panose="02010600030101010101" pitchFamily="2" charset="-122"/>
              </a:rPr>
              <a:t>2</a:t>
            </a:r>
            <a:r>
              <a:rPr lang="zh-CN" altLang="en-US">
                <a:latin typeface="Arial" panose="020B0604020202020204" pitchFamily="34" charset="0"/>
                <a:ea typeface="宋体" panose="02010600030101010101" pitchFamily="2" charset="-122"/>
              </a:rPr>
              <a:t>、教育部设置的学科基本内容。一级学科博士学位授权是指什么？</a:t>
            </a:r>
            <a:endParaRPr lang="zh-CN" altLang="en-US">
              <a:latin typeface="Arial" panose="020B0604020202020204" pitchFamily="34" charset="0"/>
              <a:ea typeface="宋体" panose="02010600030101010101" pitchFamily="2" charset="-122"/>
            </a:endParaRPr>
          </a:p>
          <a:p>
            <a:pPr algn="l"/>
            <a:endParaRPr lang="zh-CN" altLang="en-US">
              <a:latin typeface="Arial" panose="020B0604020202020204" pitchFamily="34" charset="0"/>
              <a:ea typeface="宋体" panose="02010600030101010101" pitchFamily="2" charset="-122"/>
            </a:endParaRPr>
          </a:p>
          <a:p>
            <a:pPr algn="l"/>
            <a:r>
              <a:rPr lang="en-US" altLang="zh-CN">
                <a:latin typeface="Arial" panose="020B0604020202020204" pitchFamily="34" charset="0"/>
                <a:ea typeface="宋体" panose="02010600030101010101" pitchFamily="2" charset="-122"/>
              </a:rPr>
              <a:t>3</a:t>
            </a:r>
            <a:r>
              <a:rPr lang="zh-CN" altLang="en-US">
                <a:latin typeface="Arial" panose="020B0604020202020204" pitchFamily="34" charset="0"/>
                <a:ea typeface="宋体" panose="02010600030101010101" pitchFamily="2" charset="-122"/>
              </a:rPr>
              <a:t>、信息技术四基元是什么？与信息类一级学科的关系？</a:t>
            </a:r>
            <a:endParaRPr lang="zh-CN" altLang="en-US">
              <a:latin typeface="Arial" panose="020B0604020202020204" pitchFamily="34" charset="0"/>
              <a:ea typeface="宋体" panose="02010600030101010101" pitchFamily="2" charset="-122"/>
            </a:endParaRPr>
          </a:p>
          <a:p>
            <a:pPr algn="l"/>
            <a:endParaRPr lang="zh-CN" altLang="en-US">
              <a:latin typeface="Arial" panose="020B0604020202020204" pitchFamily="34" charset="0"/>
              <a:ea typeface="宋体" panose="02010600030101010101" pitchFamily="2" charset="-122"/>
            </a:endParaRPr>
          </a:p>
          <a:p>
            <a:pPr algn="l"/>
            <a:r>
              <a:rPr lang="en-US" altLang="zh-CN">
                <a:latin typeface="Arial" panose="020B0604020202020204" pitchFamily="34" charset="0"/>
                <a:ea typeface="宋体" panose="02010600030101010101" pitchFamily="2" charset="-122"/>
              </a:rPr>
              <a:t>4</a:t>
            </a:r>
            <a:r>
              <a:rPr lang="zh-CN" altLang="en-US">
                <a:latin typeface="Arial" panose="020B0604020202020204" pitchFamily="34" charset="0"/>
                <a:ea typeface="宋体" panose="02010600030101010101" pitchFamily="2" charset="-122"/>
              </a:rPr>
              <a:t>、电科专业与信息类其它一级学科及相近学科（数学、物理）之间的关系。</a:t>
            </a:r>
            <a:endParaRPr lang="zh-CN" altLang="en-US">
              <a:latin typeface="Arial" panose="020B0604020202020204" pitchFamily="34" charset="0"/>
              <a:ea typeface="宋体" panose="02010600030101010101" pitchFamily="2" charset="-122"/>
            </a:endParaRPr>
          </a:p>
          <a:p>
            <a:pPr algn="l"/>
            <a:endParaRPr lang="zh-CN" altLang="en-US">
              <a:latin typeface="Arial" panose="020B0604020202020204" pitchFamily="34" charset="0"/>
              <a:ea typeface="宋体" panose="02010600030101010101" pitchFamily="2" charset="-122"/>
            </a:endParaRPr>
          </a:p>
          <a:p>
            <a:pPr algn="l"/>
            <a:r>
              <a:rPr lang="en-US" altLang="zh-CN">
                <a:solidFill>
                  <a:schemeClr val="tx1"/>
                </a:solidFill>
                <a:latin typeface="宋体" panose="02010600030101010101" pitchFamily="2" charset="-122"/>
                <a:cs typeface="宋体" panose="02010600030101010101" pitchFamily="2" charset="-122"/>
              </a:rPr>
              <a:t>5</a:t>
            </a:r>
            <a:r>
              <a:rPr lang="zh-CN" altLang="en-US">
                <a:solidFill>
                  <a:schemeClr val="tx1"/>
                </a:solidFill>
                <a:latin typeface="宋体" panose="02010600030101010101" pitchFamily="2" charset="-122"/>
                <a:cs typeface="宋体" panose="02010600030101010101" pitchFamily="2" charset="-122"/>
              </a:rPr>
              <a:t>、依据</a:t>
            </a:r>
            <a:r>
              <a:rPr lang="en-US" altLang="zh-CN" dirty="0">
                <a:solidFill>
                  <a:schemeClr val="tx1"/>
                </a:solidFill>
                <a:latin typeface="宋体" panose="02010600030101010101" pitchFamily="2" charset="-122"/>
                <a:cs typeface="宋体" panose="02010600030101010101" pitchFamily="2" charset="-122"/>
                <a:sym typeface="+mn-ea"/>
              </a:rPr>
              <a:t>《</a:t>
            </a:r>
            <a:r>
              <a:rPr lang="zh-CN" altLang="en-US" dirty="0">
                <a:solidFill>
                  <a:schemeClr val="tx1"/>
                </a:solidFill>
                <a:latin typeface="宋体" panose="02010600030101010101" pitchFamily="2" charset="-122"/>
                <a:cs typeface="宋体" panose="02010600030101010101" pitchFamily="2" charset="-122"/>
                <a:sym typeface="+mn-ea"/>
              </a:rPr>
              <a:t>中国制造</a:t>
            </a:r>
            <a:r>
              <a:rPr lang="en-US" altLang="zh-CN" dirty="0">
                <a:solidFill>
                  <a:schemeClr val="tx1"/>
                </a:solidFill>
                <a:latin typeface="宋体" panose="02010600030101010101" pitchFamily="2" charset="-122"/>
                <a:cs typeface="宋体" panose="02010600030101010101" pitchFamily="2" charset="-122"/>
                <a:sym typeface="+mn-ea"/>
              </a:rPr>
              <a:t>2025》</a:t>
            </a:r>
            <a:r>
              <a:rPr lang="zh-CN" altLang="en-US" dirty="0">
                <a:solidFill>
                  <a:schemeClr val="tx1"/>
                </a:solidFill>
                <a:latin typeface="宋体" panose="02010600030101010101" pitchFamily="2" charset="-122"/>
                <a:cs typeface="宋体" panose="02010600030101010101" pitchFamily="2" charset="-122"/>
                <a:sym typeface="+mn-ea"/>
              </a:rPr>
              <a:t>，</a:t>
            </a:r>
            <a:r>
              <a:rPr lang="zh-CN" altLang="zh-CN" dirty="0">
                <a:solidFill>
                  <a:schemeClr val="tx1"/>
                </a:solidFill>
                <a:latin typeface="宋体" panose="02010600030101010101" pitchFamily="2" charset="-122"/>
                <a:cs typeface="宋体" panose="02010600030101010101" pitchFamily="2" charset="-122"/>
                <a:sym typeface="+mn-ea"/>
              </a:rPr>
              <a:t>新一代信息技术产业侧重发展方向有哪些？</a:t>
            </a:r>
            <a:endParaRPr lang="en-US" altLang="zh-CN" dirty="0">
              <a:solidFill>
                <a:schemeClr val="tx1"/>
              </a:solidFill>
              <a:latin typeface="宋体" panose="02010600030101010101" pitchFamily="2" charset="-122"/>
              <a:cs typeface="宋体" panose="02010600030101010101" pitchFamily="2" charset="-122"/>
              <a:sym typeface="+mn-ea"/>
            </a:endParaRPr>
          </a:p>
          <a:p>
            <a:pPr algn="l"/>
            <a:endParaRPr lang="en-US" altLang="zh-CN" dirty="0">
              <a:solidFill>
                <a:schemeClr val="tx1"/>
              </a:solidFill>
              <a:latin typeface="隶书" panose="02010509060101010101" pitchFamily="49" charset="-122"/>
              <a:ea typeface="宋体" panose="02010600030101010101" pitchFamily="2" charset="-122"/>
              <a:sym typeface="+mn-ea"/>
            </a:endParaRPr>
          </a:p>
          <a:p>
            <a:pPr algn="l"/>
            <a:r>
              <a:rPr lang="en-US" altLang="zh-CN" dirty="0">
                <a:solidFill>
                  <a:schemeClr val="tx1"/>
                </a:solidFill>
                <a:latin typeface="隶书" panose="02010509060101010101" pitchFamily="49" charset="-122"/>
                <a:sym typeface="+mn-ea"/>
              </a:rPr>
              <a:t>6</a:t>
            </a:r>
            <a:r>
              <a:rPr lang="zh-CN" altLang="en-US" dirty="0">
                <a:solidFill>
                  <a:schemeClr val="tx1"/>
                </a:solidFill>
                <a:latin typeface="隶书" panose="02010509060101010101" pitchFamily="49" charset="-122"/>
                <a:sym typeface="+mn-ea"/>
              </a:rPr>
              <a:t>、</a:t>
            </a:r>
            <a:r>
              <a:rPr lang="zh-CN" altLang="en-US">
                <a:solidFill>
                  <a:schemeClr val="tx1"/>
                </a:solidFill>
                <a:latin typeface="Arial" panose="020B0604020202020204" pitchFamily="34" charset="0"/>
                <a:ea typeface="宋体" panose="02010600030101010101" pitchFamily="2" charset="-122"/>
              </a:rPr>
              <a:t>简述新工科及其特点。</a:t>
            </a:r>
            <a:endParaRPr lang="zh-CN" altLang="en-US">
              <a:solidFill>
                <a:schemeClr val="tx1"/>
              </a:solidFill>
              <a:latin typeface="Arial" panose="020B0604020202020204" pitchFamily="34" charset="0"/>
              <a:ea typeface="宋体" panose="0201060003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6" name="Rectangle 2"/>
          <p:cNvSpPr>
            <a:spLocks noGrp="1" noChangeArrowheads="1"/>
          </p:cNvSpPr>
          <p:nvPr>
            <p:ph type="title" idx="4294967295"/>
          </p:nvPr>
        </p:nvSpPr>
        <p:spPr>
          <a:xfrm>
            <a:off x="323850" y="0"/>
            <a:ext cx="6232525" cy="1108075"/>
          </a:xfrm>
        </p:spPr>
        <p:txBody>
          <a:bodyPr wrap="square" lIns="91440" tIns="45720" rIns="91440" bIns="45720" numCol="1" anchor="ctr" anchorCtr="0" compatLnSpc="1"/>
          <a:lstStyle/>
          <a:p>
            <a:pPr marL="0" marR="0" lvl="0" indent="0" algn="just" defTabSz="914400" rtl="0" eaLnBrk="1" fontAlgn="base" latinLnBrk="0" hangingPunct="1">
              <a:lnSpc>
                <a:spcPct val="100000"/>
              </a:lnSpc>
              <a:spcBef>
                <a:spcPct val="0"/>
              </a:spcBef>
              <a:spcAft>
                <a:spcPct val="0"/>
              </a:spcAft>
              <a:buClrTx/>
              <a:buSzTx/>
              <a:buFontTx/>
              <a:buNone/>
              <a:defRPr/>
            </a:pPr>
            <a:r>
              <a:rPr kumimoji="0" lang="zh-CN" altLang="en-US" sz="4800" b="0"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mj-lt"/>
                <a:ea typeface="华文楷体" panose="02010600040101010101" pitchFamily="2" charset="-122"/>
                <a:cs typeface="+mj-cs"/>
              </a:rPr>
              <a:t> </a:t>
            </a:r>
            <a:endParaRPr kumimoji="0" lang="zh-CN" altLang="en-US" sz="36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华文楷体" panose="02010600040101010101" pitchFamily="2" charset="-122"/>
              <a:ea typeface="华文楷体" panose="02010600040101010101" pitchFamily="2" charset="-122"/>
              <a:cs typeface="+mj-cs"/>
            </a:endParaRPr>
          </a:p>
        </p:txBody>
      </p:sp>
      <p:sp>
        <p:nvSpPr>
          <p:cNvPr id="21507" name="Text Box 41"/>
          <p:cNvSpPr txBox="1"/>
          <p:nvPr/>
        </p:nvSpPr>
        <p:spPr>
          <a:xfrm>
            <a:off x="1069340" y="1635125"/>
            <a:ext cx="7324725" cy="3587750"/>
          </a:xfrm>
          <a:prstGeom prst="rect">
            <a:avLst/>
          </a:prstGeom>
          <a:noFill/>
          <a:ln w="9525">
            <a:noFill/>
          </a:ln>
        </p:spPr>
        <p:txBody>
          <a:bodyPr wrap="square" anchor="t">
            <a:noAutofit/>
          </a:bodyPr>
          <a:p>
            <a:pPr>
              <a:lnSpc>
                <a:spcPct val="150000"/>
              </a:lnSpc>
              <a:buFont typeface="Arial" panose="020B0604020202020204" pitchFamily="34" charset="0"/>
            </a:pPr>
            <a:r>
              <a:rPr lang="en-US" altLang="zh-CN" sz="1800" noProof="1" dirty="0">
                <a:latin typeface="Arial" panose="020B0604020202020204" pitchFamily="34" charset="0"/>
                <a:ea typeface="隶书" panose="02010509060101010101" pitchFamily="49" charset="-122"/>
                <a:cs typeface="+mn-cs"/>
              </a:rPr>
              <a:t>I   </a:t>
            </a:r>
            <a:r>
              <a:rPr lang="zh-CN" altLang="en-US" sz="1800" noProof="1" dirty="0">
                <a:latin typeface="Arial" panose="020B0604020202020204" pitchFamily="34" charset="0"/>
                <a:ea typeface="隶书" panose="02010509060101010101" pitchFamily="49" charset="-122"/>
                <a:cs typeface="+mn-cs"/>
              </a:rPr>
              <a:t>序   言</a:t>
            </a:r>
            <a:endParaRPr lang="zh-CN" altLang="en-US" sz="1800" noProof="1" dirty="0">
              <a:latin typeface="Arial" panose="020B0604020202020204" pitchFamily="34" charset="0"/>
              <a:ea typeface="隶书" panose="02010509060101010101" pitchFamily="49" charset="-122"/>
              <a:cs typeface="+mn-cs"/>
            </a:endParaRPr>
          </a:p>
          <a:p>
            <a:pPr marL="457200">
              <a:lnSpc>
                <a:spcPct val="150000"/>
              </a:lnSpc>
              <a:buFont typeface="Arial" panose="020B0604020202020204" pitchFamily="34" charset="0"/>
              <a:buChar char="•"/>
            </a:pPr>
            <a:r>
              <a:rPr lang="zh-CN" altLang="en-US" sz="1800" noProof="1" dirty="0">
                <a:latin typeface="Arial" panose="020B0604020202020204" pitchFamily="34" charset="0"/>
                <a:ea typeface="隶书" panose="02010509060101010101" pitchFamily="49" charset="-122"/>
                <a:cs typeface="+mn-cs"/>
              </a:rPr>
              <a:t>电科专业常识           </a:t>
            </a:r>
            <a:r>
              <a:rPr lang="zh-CN" altLang="en-US" sz="1800" noProof="1" dirty="0">
                <a:solidFill>
                  <a:srgbClr val="00B0F0"/>
                </a:solidFill>
                <a:latin typeface="Arial" panose="020B0604020202020204" pitchFamily="34" charset="0"/>
                <a:ea typeface="隶书" panose="02010509060101010101" pitchFamily="49" charset="-122"/>
                <a:cs typeface="+mn-cs"/>
              </a:rPr>
              <a:t>历史沿革、学科关系</a:t>
            </a:r>
            <a:endParaRPr lang="zh-CN" altLang="en-US" sz="1800" noProof="1" dirty="0">
              <a:latin typeface="Arial" panose="020B0604020202020204" pitchFamily="34" charset="0"/>
              <a:ea typeface="隶书" panose="02010509060101010101" pitchFamily="49" charset="-122"/>
            </a:endParaRPr>
          </a:p>
          <a:p>
            <a:pPr marL="457200">
              <a:lnSpc>
                <a:spcPct val="150000"/>
              </a:lnSpc>
              <a:buFont typeface="Arial" panose="020B0604020202020204" pitchFamily="34" charset="0"/>
              <a:buChar char="•"/>
            </a:pPr>
            <a:r>
              <a:rPr lang="zh-CN" altLang="en-US" sz="1800" noProof="1" dirty="0">
                <a:latin typeface="Arial" panose="020B0604020202020204" pitchFamily="34" charset="0"/>
                <a:ea typeface="隶书" panose="02010509060101010101" pitchFamily="49" charset="-122"/>
                <a:cs typeface="+mn-cs"/>
                <a:sym typeface="+mn-ea"/>
              </a:rPr>
              <a:t>专业前景                  </a:t>
            </a:r>
            <a:r>
              <a:rPr lang="zh-CN" altLang="en-US" sz="1800" noProof="1" dirty="0">
                <a:solidFill>
                  <a:srgbClr val="00B0F0"/>
                </a:solidFill>
                <a:latin typeface="Arial" panose="020B0604020202020204" pitchFamily="34" charset="0"/>
                <a:ea typeface="隶书" panose="02010509060101010101" pitchFamily="49" charset="-122"/>
                <a:cs typeface="+mn-cs"/>
                <a:sym typeface="+mn-ea"/>
              </a:rPr>
              <a:t>时代特征、社会需求</a:t>
            </a:r>
            <a:endParaRPr lang="zh-CN" altLang="zh-CN" sz="1800" noProof="1" dirty="0">
              <a:latin typeface="Arial" panose="020B0604020202020204" pitchFamily="34" charset="0"/>
              <a:ea typeface="隶书" panose="02010509060101010101" pitchFamily="49" charset="-122"/>
              <a:cs typeface="+mn-cs"/>
            </a:endParaRPr>
          </a:p>
          <a:p>
            <a:pPr marL="457200">
              <a:lnSpc>
                <a:spcPct val="150000"/>
              </a:lnSpc>
              <a:buFont typeface="Arial" panose="020B0604020202020204" pitchFamily="34" charset="0"/>
              <a:buChar char="•"/>
            </a:pPr>
            <a:r>
              <a:rPr lang="zh-CN" altLang="zh-CN" sz="1800" noProof="1" dirty="0">
                <a:latin typeface="Arial" panose="020B0604020202020204" pitchFamily="34" charset="0"/>
                <a:ea typeface="隶书" panose="02010509060101010101" pitchFamily="49" charset="-122"/>
                <a:cs typeface="+mn-cs"/>
              </a:rPr>
              <a:t>培养目标、课程体系和毕业要求   </a:t>
            </a:r>
            <a:r>
              <a:rPr lang="zh-CN" altLang="en-US" sz="1800" noProof="1" dirty="0">
                <a:solidFill>
                  <a:schemeClr val="accent1">
                    <a:lumMod val="75000"/>
                  </a:schemeClr>
                </a:solidFill>
                <a:latin typeface="Arial" panose="020B0604020202020204" pitchFamily="34" charset="0"/>
                <a:ea typeface="隶书" panose="02010509060101010101" pitchFamily="49" charset="-122"/>
                <a:cs typeface="+mn-cs"/>
                <a:sym typeface="+mn-ea"/>
              </a:rPr>
              <a:t>怎样才能学好这个专业？</a:t>
            </a:r>
            <a:endParaRPr lang="zh-CN" altLang="en-US" sz="1800" noProof="1" dirty="0">
              <a:solidFill>
                <a:schemeClr val="accent1">
                  <a:lumMod val="75000"/>
                </a:schemeClr>
              </a:solidFill>
              <a:latin typeface="Arial" panose="020B0604020202020204" pitchFamily="34" charset="0"/>
              <a:ea typeface="隶书" panose="02010509060101010101" pitchFamily="49" charset="-122"/>
              <a:cs typeface="+mn-cs"/>
              <a:sym typeface="+mn-ea"/>
            </a:endParaRPr>
          </a:p>
          <a:p>
            <a:pPr>
              <a:lnSpc>
                <a:spcPct val="150000"/>
              </a:lnSpc>
            </a:pPr>
            <a:endParaRPr lang="zh-CN" altLang="zh-CN" sz="1800" noProof="1" dirty="0">
              <a:solidFill>
                <a:schemeClr val="accent1">
                  <a:lumMod val="75000"/>
                </a:schemeClr>
              </a:solidFill>
              <a:latin typeface="Arial" panose="020B0604020202020204" pitchFamily="34" charset="0"/>
              <a:ea typeface="隶书" panose="02010509060101010101" pitchFamily="49" charset="-122"/>
            </a:endParaRPr>
          </a:p>
          <a:p>
            <a:pPr>
              <a:lnSpc>
                <a:spcPct val="150000"/>
              </a:lnSpc>
            </a:pPr>
            <a:r>
              <a:rPr lang="en-US" altLang="zh-CN" sz="1800" noProof="1" dirty="0">
                <a:latin typeface="Arial" panose="020B0604020202020204" pitchFamily="34" charset="0"/>
                <a:ea typeface="隶书" panose="02010509060101010101" pitchFamily="49" charset="-122"/>
                <a:cs typeface="+mn-cs"/>
              </a:rPr>
              <a:t>II  </a:t>
            </a:r>
            <a:r>
              <a:rPr lang="zh-CN" altLang="en-US" sz="1800" noProof="1" dirty="0">
                <a:latin typeface="Arial" panose="020B0604020202020204" pitchFamily="34" charset="0"/>
                <a:ea typeface="隶书" panose="02010509060101010101" pitchFamily="49" charset="-122"/>
                <a:cs typeface="+mn-cs"/>
              </a:rPr>
              <a:t>智能</a:t>
            </a:r>
            <a:r>
              <a:rPr lang="zh-CN" altLang="zh-CN" sz="1800" noProof="1" dirty="0">
                <a:latin typeface="Arial" panose="020B0604020202020204" pitchFamily="34" charset="0"/>
                <a:ea typeface="隶书" panose="02010509060101010101" pitchFamily="49" charset="-122"/>
                <a:cs typeface="+mn-cs"/>
              </a:rPr>
              <a:t>微纳器件：</a:t>
            </a:r>
            <a:r>
              <a:rPr lang="zh-CN" altLang="en-US" sz="1800" noProof="1" dirty="0">
                <a:solidFill>
                  <a:srgbClr val="00B0F0"/>
                </a:solidFill>
                <a:latin typeface="Arial" panose="020B0604020202020204" pitchFamily="34" charset="0"/>
                <a:ea typeface="隶书" panose="02010509060101010101" pitchFamily="49" charset="-122"/>
                <a:cs typeface="+mn-cs"/>
                <a:sym typeface="+mn-ea"/>
              </a:rPr>
              <a:t>真空管</a:t>
            </a:r>
            <a:r>
              <a:rPr lang="en-US" altLang="zh-CN" sz="1800" noProof="1" dirty="0">
                <a:solidFill>
                  <a:srgbClr val="00B0F0"/>
                </a:solidFill>
                <a:latin typeface="Arial" panose="020B0604020202020204" pitchFamily="34" charset="0"/>
                <a:ea typeface="隶书" panose="02010509060101010101" pitchFamily="49" charset="-122"/>
                <a:cs typeface="+mn-cs"/>
                <a:sym typeface="+mn-ea"/>
              </a:rPr>
              <a:t>-</a:t>
            </a:r>
            <a:r>
              <a:rPr lang="zh-CN" altLang="en-US" sz="1800" noProof="1" dirty="0">
                <a:solidFill>
                  <a:srgbClr val="00B0F0"/>
                </a:solidFill>
                <a:latin typeface="Arial" panose="020B0604020202020204" pitchFamily="34" charset="0"/>
                <a:ea typeface="隶书" panose="02010509060101010101" pitchFamily="49" charset="-122"/>
                <a:cs typeface="+mn-cs"/>
                <a:sym typeface="+mn-ea"/>
              </a:rPr>
              <a:t>晶体管</a:t>
            </a:r>
            <a:r>
              <a:rPr lang="en-US" altLang="zh-CN" sz="1800" noProof="1" dirty="0">
                <a:solidFill>
                  <a:srgbClr val="00B0F0"/>
                </a:solidFill>
                <a:latin typeface="Arial" panose="020B0604020202020204" pitchFamily="34" charset="0"/>
                <a:ea typeface="隶书" panose="02010509060101010101" pitchFamily="49" charset="-122"/>
                <a:cs typeface="+mn-cs"/>
                <a:sym typeface="+mn-ea"/>
              </a:rPr>
              <a:t>-</a:t>
            </a:r>
            <a:r>
              <a:rPr lang="zh-CN" altLang="en-US" sz="1800" noProof="1" dirty="0">
                <a:solidFill>
                  <a:srgbClr val="00B0F0"/>
                </a:solidFill>
                <a:latin typeface="Arial" panose="020B0604020202020204" pitchFamily="34" charset="0"/>
                <a:ea typeface="隶书" panose="02010509060101010101" pitchFamily="49" charset="-122"/>
                <a:cs typeface="+mn-cs"/>
                <a:sym typeface="+mn-ea"/>
              </a:rPr>
              <a:t>集成电路</a:t>
            </a:r>
            <a:r>
              <a:rPr lang="en-US" altLang="zh-CN" sz="1800" noProof="1" dirty="0">
                <a:solidFill>
                  <a:srgbClr val="00B0F0"/>
                </a:solidFill>
                <a:latin typeface="Arial" panose="020B0604020202020204" pitchFamily="34" charset="0"/>
                <a:ea typeface="隶书" panose="02010509060101010101" pitchFamily="49" charset="-122"/>
                <a:cs typeface="+mn-cs"/>
                <a:sym typeface="+mn-ea"/>
              </a:rPr>
              <a:t>-“</a:t>
            </a:r>
            <a:r>
              <a:rPr lang="zh-CN" altLang="en-US" sz="1800" noProof="1" dirty="0">
                <a:solidFill>
                  <a:srgbClr val="00B0F0"/>
                </a:solidFill>
                <a:latin typeface="Arial" panose="020B0604020202020204" pitchFamily="34" charset="0"/>
                <a:ea typeface="隶书" panose="02010509060101010101" pitchFamily="49" charset="-122"/>
                <a:cs typeface="+mn-cs"/>
                <a:sym typeface="+mn-ea"/>
              </a:rPr>
              <a:t>新</a:t>
            </a:r>
            <a:r>
              <a:rPr lang="en-US" altLang="zh-CN" sz="1800" noProof="1" dirty="0">
                <a:solidFill>
                  <a:srgbClr val="00B0F0"/>
                </a:solidFill>
                <a:latin typeface="Arial" panose="020B0604020202020204" pitchFamily="34" charset="0"/>
                <a:ea typeface="隶书" panose="02010509060101010101" pitchFamily="49" charset="-122"/>
                <a:cs typeface="+mn-cs"/>
                <a:sym typeface="+mn-ea"/>
              </a:rPr>
              <a:t>”</a:t>
            </a:r>
            <a:r>
              <a:rPr lang="zh-CN" altLang="en-US" sz="1800" noProof="1" dirty="0">
                <a:solidFill>
                  <a:srgbClr val="00B0F0"/>
                </a:solidFill>
                <a:latin typeface="Arial" panose="020B0604020202020204" pitchFamily="34" charset="0"/>
                <a:ea typeface="隶书" panose="02010509060101010101" pitchFamily="49" charset="-122"/>
                <a:cs typeface="+mn-cs"/>
                <a:sym typeface="+mn-ea"/>
              </a:rPr>
              <a:t>的电子技术</a:t>
            </a:r>
            <a:endParaRPr lang="zh-CN" altLang="zh-CN" sz="1800" noProof="1" dirty="0">
              <a:latin typeface="Arial" panose="020B0604020202020204" pitchFamily="34" charset="0"/>
              <a:ea typeface="隶书" panose="02010509060101010101" pitchFamily="49" charset="-122"/>
              <a:cs typeface="+mn-cs"/>
            </a:endParaRPr>
          </a:p>
          <a:p>
            <a:pPr>
              <a:lnSpc>
                <a:spcPct val="150000"/>
              </a:lnSpc>
            </a:pPr>
            <a:endParaRPr lang="zh-CN" altLang="zh-CN" sz="1800" noProof="1" dirty="0">
              <a:latin typeface="Arial" panose="020B0604020202020204" pitchFamily="34" charset="0"/>
              <a:ea typeface="隶书" panose="02010509060101010101" pitchFamily="49" charset="-122"/>
              <a:cs typeface="+mn-cs"/>
            </a:endParaRPr>
          </a:p>
          <a:p>
            <a:pPr>
              <a:lnSpc>
                <a:spcPct val="150000"/>
              </a:lnSpc>
            </a:pPr>
            <a:r>
              <a:rPr lang="en-US" altLang="zh-CN" sz="1800" noProof="1" dirty="0">
                <a:latin typeface="Arial" panose="020B0604020202020204" pitchFamily="34" charset="0"/>
                <a:ea typeface="隶书" panose="02010509060101010101" pitchFamily="49" charset="-122"/>
                <a:cs typeface="+mn-cs"/>
              </a:rPr>
              <a:t>III </a:t>
            </a:r>
            <a:r>
              <a:rPr lang="zh-CN" altLang="en-US" sz="1800" noProof="1" dirty="0">
                <a:latin typeface="Arial" panose="020B0604020202020204" pitchFamily="34" charset="0"/>
                <a:ea typeface="隶书" panose="02010509060101010101" pitchFamily="49" charset="-122"/>
                <a:cs typeface="+mn-cs"/>
              </a:rPr>
              <a:t>信息</a:t>
            </a:r>
            <a:r>
              <a:rPr lang="zh-CN" altLang="zh-CN" sz="1800" noProof="1" dirty="0">
                <a:latin typeface="Arial" panose="020B0604020202020204" pitchFamily="34" charset="0"/>
                <a:ea typeface="隶书" panose="02010509060101010101" pitchFamily="49" charset="-122"/>
                <a:cs typeface="+mn-cs"/>
              </a:rPr>
              <a:t>光电子：   </a:t>
            </a:r>
            <a:r>
              <a:rPr lang="zh-CN" altLang="en-US" sz="1800" noProof="1" dirty="0">
                <a:solidFill>
                  <a:srgbClr val="00B0F0"/>
                </a:solidFill>
                <a:latin typeface="Arial" panose="020B0604020202020204" pitchFamily="34" charset="0"/>
                <a:ea typeface="隶书" panose="02010509060101010101" pitchFamily="49" charset="-122"/>
                <a:cs typeface="+mn-cs"/>
                <a:sym typeface="+mn-ea"/>
              </a:rPr>
              <a:t>激光、光纤、</a:t>
            </a:r>
            <a:r>
              <a:rPr lang="en-US" altLang="zh-CN" sz="1800" noProof="1" dirty="0">
                <a:solidFill>
                  <a:srgbClr val="00B0F0"/>
                </a:solidFill>
                <a:latin typeface="Arial" panose="020B0604020202020204" pitchFamily="34" charset="0"/>
                <a:ea typeface="隶书" panose="02010509060101010101" pitchFamily="49" charset="-122"/>
                <a:cs typeface="+mn-cs"/>
                <a:sym typeface="+mn-ea"/>
              </a:rPr>
              <a:t>CCD</a:t>
            </a:r>
            <a:r>
              <a:rPr lang="zh-CN" altLang="en-US" sz="1800" noProof="1" dirty="0">
                <a:solidFill>
                  <a:srgbClr val="00B0F0"/>
                </a:solidFill>
                <a:latin typeface="Arial" panose="020B0604020202020204" pitchFamily="34" charset="0"/>
                <a:ea typeface="隶书" panose="02010509060101010101" pitchFamily="49" charset="-122"/>
                <a:cs typeface="+mn-cs"/>
                <a:sym typeface="+mn-ea"/>
              </a:rPr>
              <a:t>成像、显示器、光电子集成技术</a:t>
            </a:r>
            <a:endParaRPr lang="zh-CN" altLang="en-US" sz="1800" noProof="1" dirty="0">
              <a:latin typeface="Arial" panose="020B0604020202020204" pitchFamily="34" charset="0"/>
              <a:ea typeface="隶书" panose="02010509060101010101" pitchFamily="49" charset="-122"/>
            </a:endParaRPr>
          </a:p>
          <a:p>
            <a:r>
              <a:rPr lang="zh-CN" altLang="en-US" sz="2000" noProof="1" dirty="0">
                <a:latin typeface="Arial" panose="020B0604020202020204" pitchFamily="34" charset="0"/>
                <a:ea typeface="隶书" panose="02010509060101010101" pitchFamily="49" charset="-122"/>
                <a:cs typeface="+mn-cs"/>
              </a:rPr>
              <a:t> </a:t>
            </a:r>
            <a:endParaRPr lang="zh-CN" altLang="en-US" sz="2000" noProof="1" dirty="0">
              <a:latin typeface="Arial" panose="020B0604020202020204" pitchFamily="34" charset="0"/>
              <a:ea typeface="隶书" panose="02010509060101010101" pitchFamily="49" charset="-122"/>
            </a:endParaRPr>
          </a:p>
          <a:p>
            <a:r>
              <a:rPr lang="zh-CN" altLang="en-US" sz="2000" noProof="1" dirty="0">
                <a:solidFill>
                  <a:srgbClr val="FF0000"/>
                </a:solidFill>
                <a:latin typeface="Arial" panose="020B0604020202020204" pitchFamily="34" charset="0"/>
                <a:ea typeface="隶书" panose="02010509060101010101" pitchFamily="49" charset="-122"/>
                <a:cs typeface="+mn-cs"/>
              </a:rPr>
              <a:t>                 </a:t>
            </a:r>
            <a:endParaRPr lang="zh-CN" altLang="en-US" sz="2000" noProof="1" dirty="0">
              <a:solidFill>
                <a:srgbClr val="FF0000"/>
              </a:solidFill>
              <a:latin typeface="Arial" panose="020B0604020202020204" pitchFamily="34" charset="0"/>
              <a:ea typeface="隶书" panose="02010509060101010101" pitchFamily="49" charset="-122"/>
            </a:endParaRPr>
          </a:p>
        </p:txBody>
      </p:sp>
      <p:sp>
        <p:nvSpPr>
          <p:cNvPr id="12291" name="Text Box 42"/>
          <p:cNvSpPr txBox="1"/>
          <p:nvPr/>
        </p:nvSpPr>
        <p:spPr>
          <a:xfrm>
            <a:off x="1187133" y="692785"/>
            <a:ext cx="5594350" cy="584200"/>
          </a:xfrm>
          <a:prstGeom prst="rect">
            <a:avLst/>
          </a:prstGeom>
          <a:noFill/>
          <a:ln w="9525">
            <a:noFill/>
          </a:ln>
        </p:spPr>
        <p:txBody>
          <a:bodyPr wrap="square" anchor="t" anchorCtr="0">
            <a:spAutoFit/>
          </a:bodyPr>
          <a:p>
            <a:pPr>
              <a:spcBef>
                <a:spcPct val="50000"/>
              </a:spcBef>
            </a:pPr>
            <a:r>
              <a:rPr lang="zh-CN" altLang="en-US" sz="2800" b="1" dirty="0">
                <a:latin typeface="Arial" panose="020B0604020202020204" pitchFamily="34" charset="0"/>
                <a:ea typeface="隶书" panose="02010509060101010101" pitchFamily="49" charset="-122"/>
              </a:rPr>
              <a:t>课程主要内容</a:t>
            </a:r>
            <a:r>
              <a:rPr lang="zh-CN" altLang="en-US" sz="3200" dirty="0">
                <a:latin typeface="Arial" panose="020B0604020202020204" pitchFamily="34" charset="0"/>
                <a:ea typeface="隶书" panose="02010509060101010101" pitchFamily="49" charset="-122"/>
              </a:rPr>
              <a:t>：</a:t>
            </a:r>
            <a:endParaRPr lang="zh-CN" altLang="en-US" sz="3200" dirty="0">
              <a:latin typeface="Arial" panose="020B0604020202020204" pitchFamily="34" charset="0"/>
              <a:ea typeface="隶书" panose="020105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507">
                                            <p:txEl>
                                              <p:charRg st="68" end="81"/>
                                            </p:txEl>
                                          </p:spTgt>
                                        </p:tgtEl>
                                        <p:attrNameLst>
                                          <p:attrName>style.visibility</p:attrName>
                                        </p:attrNameLst>
                                      </p:cBhvr>
                                      <p:to>
                                        <p:strVal val="visible"/>
                                      </p:to>
                                    </p:set>
                                    <p:anim calcmode="lin" valueType="num">
                                      <p:cBhvr>
                                        <p:cTn id="7" dur="500" fill="hold"/>
                                        <p:tgtEl>
                                          <p:spTgt spid="21507">
                                            <p:txEl>
                                              <p:charRg st="68" end="81"/>
                                            </p:txEl>
                                          </p:spTgt>
                                        </p:tgtEl>
                                        <p:attrNameLst>
                                          <p:attrName>ppt_x</p:attrName>
                                        </p:attrNameLst>
                                      </p:cBhvr>
                                      <p:tavLst>
                                        <p:tav tm="0">
                                          <p:val>
                                            <p:strVal val="#ppt_x"/>
                                          </p:val>
                                        </p:tav>
                                        <p:tav tm="100000">
                                          <p:val>
                                            <p:strVal val="#ppt_x"/>
                                          </p:val>
                                        </p:tav>
                                      </p:tavLst>
                                    </p:anim>
                                    <p:anim calcmode="lin" valueType="num">
                                      <p:cBhvr>
                                        <p:cTn id="8" dur="500" fill="hold"/>
                                        <p:tgtEl>
                                          <p:spTgt spid="21507">
                                            <p:txEl>
                                              <p:charRg st="68" end="8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1507">
                                            <p:txEl>
                                              <p:charRg st="0" end="19"/>
                                            </p:txEl>
                                          </p:spTgt>
                                        </p:tgtEl>
                                        <p:attrNameLst>
                                          <p:attrName>style.visibility</p:attrName>
                                        </p:attrNameLst>
                                      </p:cBhvr>
                                      <p:to>
                                        <p:strVal val="visible"/>
                                      </p:to>
                                    </p:set>
                                    <p:anim calcmode="lin" valueType="num">
                                      <p:cBhvr>
                                        <p:cTn id="13" dur="500" fill="hold"/>
                                        <p:tgtEl>
                                          <p:spTgt spid="21507">
                                            <p:txEl>
                                              <p:charRg st="0" end="19"/>
                                            </p:txEl>
                                          </p:spTgt>
                                        </p:tgtEl>
                                        <p:attrNameLst>
                                          <p:attrName>ppt_x</p:attrName>
                                        </p:attrNameLst>
                                      </p:cBhvr>
                                      <p:tavLst>
                                        <p:tav tm="0">
                                          <p:val>
                                            <p:strVal val="#ppt_x"/>
                                          </p:val>
                                        </p:tav>
                                        <p:tav tm="100000">
                                          <p:val>
                                            <p:strVal val="#ppt_x"/>
                                          </p:val>
                                        </p:tav>
                                      </p:tavLst>
                                    </p:anim>
                                    <p:anim calcmode="lin" valueType="num">
                                      <p:cBhvr>
                                        <p:cTn id="14" dur="500" fill="hold"/>
                                        <p:tgtEl>
                                          <p:spTgt spid="21507">
                                            <p:txEl>
                                              <p:charRg st="0" end="19"/>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1507">
                                            <p:txEl>
                                              <p:charRg st="0" end="10"/>
                                            </p:txEl>
                                          </p:spTgt>
                                        </p:tgtEl>
                                        <p:attrNameLst>
                                          <p:attrName>style.visibility</p:attrName>
                                        </p:attrNameLst>
                                      </p:cBhvr>
                                      <p:to>
                                        <p:strVal val="visible"/>
                                      </p:to>
                                    </p:set>
                                    <p:anim calcmode="lin" valueType="num">
                                      <p:cBhvr>
                                        <p:cTn id="19" dur="500" fill="hold"/>
                                        <p:tgtEl>
                                          <p:spTgt spid="21507">
                                            <p:txEl>
                                              <p:charRg st="0" end="10"/>
                                            </p:txEl>
                                          </p:spTgt>
                                        </p:tgtEl>
                                        <p:attrNameLst>
                                          <p:attrName>ppt_x</p:attrName>
                                        </p:attrNameLst>
                                      </p:cBhvr>
                                      <p:tavLst>
                                        <p:tav tm="0">
                                          <p:val>
                                            <p:strVal val="#ppt_x"/>
                                          </p:val>
                                        </p:tav>
                                        <p:tav tm="100000">
                                          <p:val>
                                            <p:strVal val="#ppt_x"/>
                                          </p:val>
                                        </p:tav>
                                      </p:tavLst>
                                    </p:anim>
                                    <p:anim calcmode="lin" valueType="num">
                                      <p:cBhvr>
                                        <p:cTn id="20" dur="500" fill="hold"/>
                                        <p:tgtEl>
                                          <p:spTgt spid="21507">
                                            <p:txEl>
                                              <p:charRg st="0" end="1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8" presetClass="entr" presetSubtype="16" fill="hold" nodeType="clickEffect">
                                  <p:stCondLst>
                                    <p:cond delay="0"/>
                                  </p:stCondLst>
                                  <p:childTnLst>
                                    <p:set>
                                      <p:cBhvr>
                                        <p:cTn id="24" dur="1" fill="hold">
                                          <p:stCondLst>
                                            <p:cond delay="0"/>
                                          </p:stCondLst>
                                        </p:cTn>
                                        <p:tgtEl>
                                          <p:spTgt spid="21507">
                                            <p:txEl>
                                              <p:charRg st="102" end="115"/>
                                            </p:txEl>
                                          </p:spTgt>
                                        </p:tgtEl>
                                        <p:attrNameLst>
                                          <p:attrName>style.visibility</p:attrName>
                                        </p:attrNameLst>
                                      </p:cBhvr>
                                      <p:to>
                                        <p:strVal val="visible"/>
                                      </p:to>
                                    </p:set>
                                    <p:animEffect transition="in" filter="diamond(in)">
                                      <p:cBhvr>
                                        <p:cTn id="25" dur="2000"/>
                                        <p:tgtEl>
                                          <p:spTgt spid="21507">
                                            <p:txEl>
                                              <p:charRg st="102" end="11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1507">
                                            <p:txEl>
                                              <p:charRg st="115" end="127"/>
                                            </p:txEl>
                                          </p:spTgt>
                                        </p:tgtEl>
                                        <p:attrNameLst>
                                          <p:attrName>style.visibility</p:attrName>
                                        </p:attrNameLst>
                                      </p:cBhvr>
                                      <p:to>
                                        <p:strVal val="visible"/>
                                      </p:to>
                                    </p:set>
                                    <p:anim calcmode="lin" valueType="num">
                                      <p:cBhvr>
                                        <p:cTn id="30" dur="500" fill="hold"/>
                                        <p:tgtEl>
                                          <p:spTgt spid="21507">
                                            <p:txEl>
                                              <p:charRg st="115" end="127"/>
                                            </p:txEl>
                                          </p:spTgt>
                                        </p:tgtEl>
                                        <p:attrNameLst>
                                          <p:attrName>ppt_x</p:attrName>
                                        </p:attrNameLst>
                                      </p:cBhvr>
                                      <p:tavLst>
                                        <p:tav tm="0">
                                          <p:val>
                                            <p:strVal val="#ppt_x"/>
                                          </p:val>
                                        </p:tav>
                                        <p:tav tm="100000">
                                          <p:val>
                                            <p:strVal val="#ppt_x"/>
                                          </p:val>
                                        </p:tav>
                                      </p:tavLst>
                                    </p:anim>
                                    <p:anim calcmode="lin" valueType="num">
                                      <p:cBhvr>
                                        <p:cTn id="31" dur="500" fill="hold"/>
                                        <p:tgtEl>
                                          <p:spTgt spid="21507">
                                            <p:txEl>
                                              <p:charRg st="115" end="127"/>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21507">
                                            <p:txEl>
                                              <p:charRg st="81" end="82"/>
                                            </p:txEl>
                                          </p:spTgt>
                                        </p:tgtEl>
                                        <p:attrNameLst>
                                          <p:attrName>style.visibility</p:attrName>
                                        </p:attrNameLst>
                                      </p:cBhvr>
                                      <p:to>
                                        <p:strVal val="visible"/>
                                      </p:to>
                                    </p:set>
                                    <p:anim calcmode="lin" valueType="num">
                                      <p:cBhvr>
                                        <p:cTn id="36" dur="500" fill="hold"/>
                                        <p:tgtEl>
                                          <p:spTgt spid="21507">
                                            <p:txEl>
                                              <p:charRg st="81" end="82"/>
                                            </p:txEl>
                                          </p:spTgt>
                                        </p:tgtEl>
                                        <p:attrNameLst>
                                          <p:attrName>ppt_x</p:attrName>
                                        </p:attrNameLst>
                                      </p:cBhvr>
                                      <p:tavLst>
                                        <p:tav tm="0">
                                          <p:val>
                                            <p:strVal val="#ppt_x"/>
                                          </p:val>
                                        </p:tav>
                                        <p:tav tm="100000">
                                          <p:val>
                                            <p:strVal val="#ppt_x"/>
                                          </p:val>
                                        </p:tav>
                                      </p:tavLst>
                                    </p:anim>
                                    <p:anim calcmode="lin" valueType="num">
                                      <p:cBhvr>
                                        <p:cTn id="37" dur="500" fill="hold"/>
                                        <p:tgtEl>
                                          <p:spTgt spid="21507">
                                            <p:txEl>
                                              <p:charRg st="81" end="8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日期占位符 1"/>
          <p:cNvSpPr txBox="1">
            <a:spLocks noGrp="1"/>
          </p:cNvSpPr>
          <p:nvPr>
            <p:ph type="dt" sz="half" idx="10"/>
          </p:nvPr>
        </p:nvSpPr>
        <p:spPr bwMode="auto"/>
        <p:txBody>
          <a:bodyPr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95323F9-BF5F-4F62-A451-47C780C58E8D}" type="datetime1">
              <a:rPr kumimoji="0" lang="zh-CN" altLang="en-US" sz="18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fld>
            <a:endParaRPr kumimoji="0" lang="en-US" altLang="zh-CN" sz="18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endParaRPr>
          </a:p>
        </p:txBody>
      </p:sp>
      <p:sp>
        <p:nvSpPr>
          <p:cNvPr id="7" name="灯片编号占位符 3"/>
          <p:cNvSpPr txBox="1">
            <a:spLocks noGrp="1"/>
          </p:cNvSpPr>
          <p:nvPr>
            <p:ph type="sldNum" sz="quarter" idx="12"/>
          </p:nvPr>
        </p:nvSpPr>
        <p:spPr bwMode="auto"/>
        <p:txBody>
          <a:bodyPr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defRPr>
            </a:lvl1pPr>
            <a:lvl2pPr marL="457200" lvl="1"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5pPr>
          </a:lstStyle>
          <a:p>
            <a:pPr marL="0" marR="0" lvl="0" indent="0" algn="r" defTabSz="914400" rtl="0" eaLnBrk="1" fontAlgn="base" latinLnBrk="0" hangingPunct="1">
              <a:lnSpc>
                <a:spcPct val="100000"/>
              </a:lnSpc>
              <a:spcBef>
                <a:spcPct val="0"/>
              </a:spcBef>
              <a:spcAft>
                <a:spcPct val="0"/>
              </a:spcAft>
              <a:buClrTx/>
              <a:buSzTx/>
              <a:buFontTx/>
              <a:buNone/>
            </a:pPr>
            <a:fld id="{9A0DB2DC-4C9A-4742-B13C-FB6460FD3503}" type="slidenum">
              <a:rPr kumimoji="0" lang="zh-CN" altLang="en-US" sz="1800" b="1"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cs typeface="+mn-cs"/>
              </a:rPr>
            </a:fld>
            <a:endParaRPr kumimoji="0" lang="zh-CN" altLang="en-US" sz="1800" b="1"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cs typeface="+mn-cs"/>
            </a:endParaRPr>
          </a:p>
        </p:txBody>
      </p:sp>
      <p:sp>
        <p:nvSpPr>
          <p:cNvPr id="11267" name="TextBox 7"/>
          <p:cNvSpPr txBox="1"/>
          <p:nvPr/>
        </p:nvSpPr>
        <p:spPr>
          <a:xfrm>
            <a:off x="852805" y="621030"/>
            <a:ext cx="7833995" cy="2830830"/>
          </a:xfrm>
          <a:prstGeom prst="rect">
            <a:avLst/>
          </a:prstGeom>
          <a:noFill/>
          <a:ln w="9525">
            <a:noFill/>
          </a:ln>
        </p:spPr>
        <p:txBody>
          <a:bodyPr wrap="square" anchor="t" anchorCtr="0">
            <a:noAutofit/>
          </a:bodyPr>
          <a:p>
            <a:pPr>
              <a:lnSpc>
                <a:spcPct val="150000"/>
              </a:lnSpc>
            </a:pPr>
            <a:r>
              <a:rPr lang="zh-CN" altLang="zh-CN" sz="2000" b="1" dirty="0">
                <a:latin typeface="Arial" panose="020B0604020202020204" pitchFamily="34" charset="0"/>
                <a:ea typeface="隶书" panose="02010509060101010101" pitchFamily="49" charset="-122"/>
              </a:rPr>
              <a:t>课程任务</a:t>
            </a:r>
            <a:r>
              <a:rPr lang="zh-CN" altLang="zh-CN" sz="2000" b="1" dirty="0">
                <a:latin typeface="Arial" panose="020B0604020202020204" pitchFamily="34" charset="0"/>
                <a:ea typeface="隶书" panose="02010509060101010101" pitchFamily="49" charset="-122"/>
              </a:rPr>
              <a:t>：</a:t>
            </a:r>
            <a:endParaRPr lang="zh-CN" altLang="zh-CN" sz="2000" b="1" dirty="0">
              <a:latin typeface="Arial" panose="020B0604020202020204" pitchFamily="34" charset="0"/>
              <a:ea typeface="隶书" panose="02010509060101010101" pitchFamily="49" charset="-122"/>
            </a:endParaRPr>
          </a:p>
          <a:p>
            <a:pPr>
              <a:lnSpc>
                <a:spcPct val="150000"/>
              </a:lnSpc>
            </a:pPr>
            <a:r>
              <a:rPr lang="zh-CN" altLang="zh-CN" sz="2000" dirty="0">
                <a:latin typeface="Arial" panose="020B0604020202020204" pitchFamily="34" charset="0"/>
                <a:ea typeface="隶书" panose="02010509060101010101" pitchFamily="49" charset="-122"/>
              </a:rPr>
              <a:t>（</a:t>
            </a:r>
            <a:r>
              <a:rPr lang="en-US" altLang="zh-CN" sz="2000" dirty="0">
                <a:latin typeface="Arial" panose="020B0604020202020204" pitchFamily="34" charset="0"/>
                <a:ea typeface="隶书" panose="02010509060101010101" pitchFamily="49" charset="-122"/>
              </a:rPr>
              <a:t>1</a:t>
            </a:r>
            <a:r>
              <a:rPr lang="zh-CN" altLang="en-US" sz="2000" dirty="0">
                <a:latin typeface="Arial" panose="020B0604020202020204" pitchFamily="34" charset="0"/>
                <a:ea typeface="隶书" panose="02010509060101010101" pitchFamily="49" charset="-122"/>
              </a:rPr>
              <a:t>）</a:t>
            </a:r>
            <a:r>
              <a:rPr lang="zh-CN" altLang="zh-CN" sz="2000" dirty="0">
                <a:latin typeface="Arial" panose="020B0604020202020204" pitchFamily="34" charset="0"/>
                <a:ea typeface="隶书" panose="02010509060101010101" pitchFamily="49" charset="-122"/>
              </a:rPr>
              <a:t>了解电科专业的</a:t>
            </a:r>
            <a:r>
              <a:rPr lang="zh-CN" altLang="zh-CN" sz="2000" dirty="0">
                <a:solidFill>
                  <a:srgbClr val="00B050"/>
                </a:solidFill>
                <a:latin typeface="Arial" panose="020B0604020202020204" pitchFamily="34" charset="0"/>
                <a:ea typeface="隶书" panose="02010509060101010101" pitchFamily="49" charset="-122"/>
              </a:rPr>
              <a:t>历史沿革、学科关系</a:t>
            </a:r>
            <a:r>
              <a:rPr lang="zh-CN" sz="2000" dirty="0">
                <a:solidFill>
                  <a:srgbClr val="00B050"/>
                </a:solidFill>
                <a:latin typeface="Arial" panose="020B0604020202020204" pitchFamily="34" charset="0"/>
                <a:ea typeface="隶书" panose="02010509060101010101" pitchFamily="49" charset="-122"/>
              </a:rPr>
              <a:t>、</a:t>
            </a:r>
            <a:r>
              <a:rPr lang="zh-CN" altLang="zh-CN" sz="2000" dirty="0">
                <a:solidFill>
                  <a:srgbClr val="00B050"/>
                </a:solidFill>
                <a:latin typeface="Arial" panose="020B0604020202020204" pitchFamily="34" charset="0"/>
                <a:ea typeface="隶书" panose="02010509060101010101" pitchFamily="49" charset="-122"/>
              </a:rPr>
              <a:t>培养目标、课程体系和毕业要求</a:t>
            </a:r>
            <a:r>
              <a:rPr lang="zh-CN" altLang="zh-CN" sz="2000" dirty="0">
                <a:latin typeface="Arial" panose="020B0604020202020204" pitchFamily="34" charset="0"/>
                <a:ea typeface="隶书" panose="02010509060101010101" pitchFamily="49" charset="-122"/>
              </a:rPr>
              <a:t>，养成良好的学习习惯，对终身学习有正确认识，具有不断学习和适应发展的能力；</a:t>
            </a:r>
            <a:endParaRPr lang="zh-CN" altLang="zh-CN" sz="2000" dirty="0">
              <a:latin typeface="Arial" panose="020B0604020202020204" pitchFamily="34" charset="0"/>
              <a:ea typeface="隶书" panose="02010509060101010101" pitchFamily="49" charset="-122"/>
            </a:endParaRPr>
          </a:p>
          <a:p>
            <a:pPr>
              <a:lnSpc>
                <a:spcPct val="150000"/>
              </a:lnSpc>
            </a:pPr>
            <a:r>
              <a:rPr lang="zh-CN" altLang="zh-CN" sz="2000" dirty="0">
                <a:latin typeface="Arial" panose="020B0604020202020204" pitchFamily="34" charset="0"/>
                <a:ea typeface="隶书" panose="02010509060101010101" pitchFamily="49" charset="-122"/>
              </a:rPr>
              <a:t>（</a:t>
            </a:r>
            <a:r>
              <a:rPr lang="en-US" altLang="zh-CN" sz="2000" dirty="0">
                <a:latin typeface="Arial" panose="020B0604020202020204" pitchFamily="34" charset="0"/>
                <a:ea typeface="隶书" panose="02010509060101010101" pitchFamily="49" charset="-122"/>
              </a:rPr>
              <a:t>2</a:t>
            </a:r>
            <a:r>
              <a:rPr lang="zh-CN" altLang="en-US" sz="2000" dirty="0">
                <a:latin typeface="Arial" panose="020B0604020202020204" pitchFamily="34" charset="0"/>
                <a:ea typeface="隶书" panose="02010509060101010101" pitchFamily="49" charset="-122"/>
              </a:rPr>
              <a:t>）</a:t>
            </a:r>
            <a:r>
              <a:rPr lang="zh-CN" altLang="zh-CN" sz="2000" dirty="0">
                <a:latin typeface="Arial" panose="020B0604020202020204" pitchFamily="34" charset="0"/>
                <a:ea typeface="隶书" panose="02010509060101010101" pitchFamily="49" charset="-122"/>
              </a:rPr>
              <a:t>了解本专业设置的方向：</a:t>
            </a:r>
            <a:r>
              <a:rPr lang="zh-CN" altLang="zh-CN" sz="2000" dirty="0">
                <a:solidFill>
                  <a:srgbClr val="00B050"/>
                </a:solidFill>
                <a:latin typeface="Arial" panose="020B0604020202020204" pitchFamily="34" charset="0"/>
                <a:ea typeface="隶书" panose="02010509060101010101" pitchFamily="49" charset="-122"/>
              </a:rPr>
              <a:t>智能微纳器件、信息光电子</a:t>
            </a:r>
            <a:r>
              <a:rPr lang="zh-CN" altLang="zh-CN" sz="2000" dirty="0">
                <a:latin typeface="Arial" panose="020B0604020202020204" pitchFamily="34" charset="0"/>
                <a:ea typeface="隶书" panose="02010509060101010101" pitchFamily="49" charset="-122"/>
              </a:rPr>
              <a:t>的基本内容，理解重大发现、发明的意义，培养</a:t>
            </a:r>
            <a:r>
              <a:rPr lang="zh-CN" altLang="zh-CN" sz="2000" dirty="0">
                <a:solidFill>
                  <a:srgbClr val="00B050"/>
                </a:solidFill>
                <a:latin typeface="Arial" panose="020B0604020202020204" pitchFamily="34" charset="0"/>
                <a:ea typeface="隶书" panose="02010509060101010101" pitchFamily="49" charset="-122"/>
              </a:rPr>
              <a:t>创新意识</a:t>
            </a:r>
            <a:r>
              <a:rPr lang="zh-CN" altLang="zh-CN" sz="2000" dirty="0">
                <a:latin typeface="Arial" panose="020B0604020202020204" pitchFamily="34" charset="0"/>
                <a:ea typeface="隶书" panose="02010509060101010101" pitchFamily="49" charset="-122"/>
              </a:rPr>
              <a:t>。</a:t>
            </a:r>
            <a:endParaRPr lang="zh-CN" altLang="zh-CN" sz="2000" dirty="0">
              <a:latin typeface="Arial" panose="020B0604020202020204" pitchFamily="34" charset="0"/>
              <a:ea typeface="隶书" panose="02010509060101010101" pitchFamily="49" charset="-122"/>
            </a:endParaRPr>
          </a:p>
          <a:p>
            <a:pPr>
              <a:lnSpc>
                <a:spcPct val="150000"/>
              </a:lnSpc>
            </a:pPr>
            <a:r>
              <a:rPr lang="zh-CN" altLang="zh-CN" sz="2800" dirty="0">
                <a:latin typeface="Arial" panose="020B0604020202020204" pitchFamily="34" charset="0"/>
                <a:ea typeface="隶书" panose="02010509060101010101" pitchFamily="49" charset="-122"/>
              </a:rPr>
              <a:t> </a:t>
            </a:r>
            <a:r>
              <a:rPr lang="en-US" altLang="zh-CN" sz="2800" dirty="0">
                <a:latin typeface="Arial" panose="020B0604020202020204" pitchFamily="34" charset="0"/>
                <a:ea typeface="隶书" panose="02010509060101010101" pitchFamily="49" charset="-122"/>
              </a:rPr>
              <a:t>    </a:t>
            </a:r>
            <a:endParaRPr lang="en-US" altLang="zh-CN" sz="2800" dirty="0">
              <a:latin typeface="Arial" panose="020B0604020202020204" pitchFamily="34" charset="0"/>
              <a:ea typeface="隶书" panose="02010509060101010101" pitchFamily="49" charset="-122"/>
            </a:endParaRPr>
          </a:p>
        </p:txBody>
      </p:sp>
      <p:sp>
        <p:nvSpPr>
          <p:cNvPr id="3" name="文本框 2"/>
          <p:cNvSpPr txBox="1"/>
          <p:nvPr/>
        </p:nvSpPr>
        <p:spPr>
          <a:xfrm>
            <a:off x="755650" y="3573145"/>
            <a:ext cx="3234055" cy="737235"/>
          </a:xfrm>
          <a:prstGeom prst="rect">
            <a:avLst/>
          </a:prstGeom>
          <a:noFill/>
        </p:spPr>
        <p:txBody>
          <a:bodyPr wrap="square" rtlCol="0" anchor="t">
            <a:spAutoFit/>
          </a:bodyPr>
          <a:p>
            <a:pPr marL="342900" indent="-342900">
              <a:lnSpc>
                <a:spcPct val="150000"/>
              </a:lnSpc>
              <a:buFont typeface="Arial" panose="020B0604020202020204" pitchFamily="34" charset="0"/>
              <a:buChar char="•"/>
            </a:pPr>
            <a:r>
              <a:rPr lang="zh-CN" altLang="zh-CN" sz="2400" dirty="0">
                <a:highlight>
                  <a:srgbClr val="FFFF00"/>
                </a:highlight>
                <a:ea typeface="隶书" panose="02010509060101010101" pitchFamily="49" charset="-122"/>
                <a:sym typeface="+mn-ea"/>
              </a:rPr>
              <a:t>专业来龙去脉</a:t>
            </a:r>
            <a:r>
              <a:rPr lang="en-US" altLang="zh-CN" sz="2800" dirty="0">
                <a:highlight>
                  <a:srgbClr val="FFFF00"/>
                </a:highlight>
                <a:ea typeface="隶书" panose="02010509060101010101" pitchFamily="49" charset="-122"/>
                <a:sym typeface="+mn-ea"/>
              </a:rPr>
              <a:t> </a:t>
            </a:r>
            <a:r>
              <a:rPr lang="en-US" altLang="zh-CN" sz="2800" dirty="0">
                <a:solidFill>
                  <a:srgbClr val="FF0000"/>
                </a:solidFill>
                <a:highlight>
                  <a:srgbClr val="FFFF00"/>
                </a:highlight>
                <a:latin typeface="楷体" panose="02010609060101010101" charset="-122"/>
                <a:ea typeface="楷体" panose="02010609060101010101" charset="-122"/>
                <a:cs typeface="楷体" panose="02010609060101010101" charset="-122"/>
                <a:sym typeface="+mn-ea"/>
              </a:rPr>
              <a:t>                </a:t>
            </a:r>
            <a:endParaRPr lang="zh-CN" altLang="en-US" sz="2800" dirty="0">
              <a:solidFill>
                <a:srgbClr val="FF0000"/>
              </a:solidFill>
              <a:highlight>
                <a:srgbClr val="FFFF00"/>
              </a:highlight>
              <a:ea typeface="隶书" panose="02010509060101010101" pitchFamily="49" charset="-122"/>
              <a:sym typeface="+mn-ea"/>
            </a:endParaRPr>
          </a:p>
        </p:txBody>
      </p:sp>
      <p:pic>
        <p:nvPicPr>
          <p:cNvPr id="2" name="图片 -2147482623"/>
          <p:cNvPicPr>
            <a:picLocks noChangeAspect="1"/>
          </p:cNvPicPr>
          <p:nvPr>
            <p:custDataLst>
              <p:tags r:id="rId1"/>
            </p:custDataLst>
          </p:nvPr>
        </p:nvPicPr>
        <p:blipFill>
          <a:blip r:embed="rId2"/>
          <a:stretch>
            <a:fillRect/>
          </a:stretch>
        </p:blipFill>
        <p:spPr>
          <a:xfrm>
            <a:off x="3347720" y="3644900"/>
            <a:ext cx="4632325" cy="2320925"/>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日期占位符 3"/>
          <p:cNvSpPr>
            <a:spLocks noGrp="1"/>
          </p:cNvSpPr>
          <p:nvPr>
            <p:ph type="dt" sz="half" idx="2"/>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7050F71C-45C1-4D61-9AFE-355B05F3AED7}" type="datetime1">
              <a:rPr kumimoji="0" lang="zh-CN" altLang="en-US" sz="18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fld>
            <a:endParaRPr kumimoji="0" lang="en-US" altLang="zh-CN" sz="18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endParaRPr>
          </a:p>
        </p:txBody>
      </p:sp>
      <p:pic>
        <p:nvPicPr>
          <p:cNvPr id="5" name="内容占位符 4"/>
          <p:cNvPicPr>
            <a:picLocks noChangeAspect="1"/>
          </p:cNvPicPr>
          <p:nvPr>
            <p:ph idx="1"/>
          </p:nvPr>
        </p:nvPicPr>
        <p:blipFill>
          <a:blip r:embed="rId1"/>
          <a:stretch>
            <a:fillRect/>
          </a:stretch>
        </p:blipFill>
        <p:spPr>
          <a:xfrm>
            <a:off x="186690" y="1460500"/>
            <a:ext cx="8783955" cy="1959610"/>
          </a:xfrm>
          <a:prstGeom prst="rect">
            <a:avLst/>
          </a:prstGeom>
        </p:spPr>
      </p:pic>
      <p:pic>
        <p:nvPicPr>
          <p:cNvPr id="102" name="图片 101"/>
          <p:cNvPicPr/>
          <p:nvPr/>
        </p:nvPicPr>
        <p:blipFill>
          <a:blip r:embed="rId2"/>
          <a:stretch>
            <a:fillRect/>
          </a:stretch>
        </p:blipFill>
        <p:spPr>
          <a:xfrm>
            <a:off x="7236460" y="31115"/>
            <a:ext cx="1621155" cy="1429385"/>
          </a:xfrm>
          <a:prstGeom prst="rect">
            <a:avLst/>
          </a:prstGeom>
          <a:noFill/>
          <a:ln w="9525">
            <a:noFill/>
          </a:ln>
        </p:spPr>
      </p:pic>
      <p:pic>
        <p:nvPicPr>
          <p:cNvPr id="100" name="图片 99"/>
          <p:cNvPicPr/>
          <p:nvPr/>
        </p:nvPicPr>
        <p:blipFill>
          <a:blip r:embed="rId3"/>
          <a:stretch>
            <a:fillRect/>
          </a:stretch>
        </p:blipFill>
        <p:spPr>
          <a:xfrm>
            <a:off x="539750" y="3501390"/>
            <a:ext cx="1925955" cy="1441450"/>
          </a:xfrm>
          <a:prstGeom prst="rect">
            <a:avLst/>
          </a:prstGeom>
          <a:noFill/>
          <a:ln w="9525">
            <a:noFill/>
          </a:ln>
        </p:spPr>
      </p:pic>
      <p:pic>
        <p:nvPicPr>
          <p:cNvPr id="7" name="图片 6"/>
          <p:cNvPicPr>
            <a:picLocks noChangeAspect="1"/>
          </p:cNvPicPr>
          <p:nvPr/>
        </p:nvPicPr>
        <p:blipFill>
          <a:blip r:embed="rId4"/>
          <a:stretch>
            <a:fillRect/>
          </a:stretch>
        </p:blipFill>
        <p:spPr>
          <a:xfrm>
            <a:off x="5154295" y="1917065"/>
            <a:ext cx="1814830" cy="1711325"/>
          </a:xfrm>
          <a:prstGeom prst="rect">
            <a:avLst/>
          </a:prstGeom>
        </p:spPr>
      </p:pic>
      <p:pic>
        <p:nvPicPr>
          <p:cNvPr id="6" name="图片 5"/>
          <p:cNvPicPr>
            <a:picLocks noChangeAspect="1"/>
          </p:cNvPicPr>
          <p:nvPr/>
        </p:nvPicPr>
        <p:blipFill>
          <a:blip r:embed="rId5"/>
          <a:stretch>
            <a:fillRect/>
          </a:stretch>
        </p:blipFill>
        <p:spPr>
          <a:xfrm>
            <a:off x="2699385" y="2666365"/>
            <a:ext cx="1877060" cy="686435"/>
          </a:xfrm>
          <a:prstGeom prst="rect">
            <a:avLst/>
          </a:prstGeom>
        </p:spPr>
      </p:pic>
      <p:pic>
        <p:nvPicPr>
          <p:cNvPr id="9" name="图片 8"/>
          <p:cNvPicPr>
            <a:picLocks noChangeAspect="1"/>
          </p:cNvPicPr>
          <p:nvPr>
            <p:custDataLst>
              <p:tags r:id="rId6"/>
            </p:custDataLst>
          </p:nvPr>
        </p:nvPicPr>
        <p:blipFill>
          <a:blip r:embed="rId7"/>
          <a:stretch>
            <a:fillRect/>
          </a:stretch>
        </p:blipFill>
        <p:spPr>
          <a:xfrm>
            <a:off x="5400040" y="4908550"/>
            <a:ext cx="3594735" cy="1863090"/>
          </a:xfrm>
          <a:prstGeom prst="rect">
            <a:avLst/>
          </a:prstGeom>
        </p:spPr>
      </p:pic>
      <p:pic>
        <p:nvPicPr>
          <p:cNvPr id="8" name="图片 7"/>
          <p:cNvPicPr>
            <a:picLocks noChangeAspect="1"/>
          </p:cNvPicPr>
          <p:nvPr/>
        </p:nvPicPr>
        <p:blipFill>
          <a:blip r:embed="rId8"/>
          <a:stretch>
            <a:fillRect/>
          </a:stretch>
        </p:blipFill>
        <p:spPr>
          <a:xfrm>
            <a:off x="7020560" y="3352800"/>
            <a:ext cx="1543050" cy="1555750"/>
          </a:xfrm>
          <a:prstGeom prst="rect">
            <a:avLst/>
          </a:prstGeom>
        </p:spPr>
      </p:pic>
      <p:sp>
        <p:nvSpPr>
          <p:cNvPr id="10" name="文本框 9"/>
          <p:cNvSpPr txBox="1"/>
          <p:nvPr/>
        </p:nvSpPr>
        <p:spPr>
          <a:xfrm>
            <a:off x="1043940" y="404495"/>
            <a:ext cx="6406515" cy="521970"/>
          </a:xfrm>
          <a:prstGeom prst="rect">
            <a:avLst/>
          </a:prstGeom>
          <a:noFill/>
        </p:spPr>
        <p:txBody>
          <a:bodyPr wrap="square" rtlCol="0" anchor="t">
            <a:spAutoFit/>
          </a:bodyPr>
          <a:p>
            <a:r>
              <a:rPr lang="zh-CN" altLang="en-US" sz="2800">
                <a:sym typeface="+mn-ea"/>
              </a:rPr>
              <a:t>来大学干什么？</a:t>
            </a:r>
            <a:r>
              <a:rPr lang="zh-CN" altLang="en-US" sz="2800"/>
              <a:t>又要往哪里去？。。。。</a:t>
            </a:r>
            <a:endParaRPr lang="zh-CN" altLang="en-US" sz="2800"/>
          </a:p>
        </p:txBody>
      </p:sp>
      <p:pic>
        <p:nvPicPr>
          <p:cNvPr id="11" name="图片 10"/>
          <p:cNvPicPr>
            <a:picLocks noChangeAspect="1"/>
          </p:cNvPicPr>
          <p:nvPr/>
        </p:nvPicPr>
        <p:blipFill>
          <a:blip r:embed="rId9"/>
          <a:stretch>
            <a:fillRect/>
          </a:stretch>
        </p:blipFill>
        <p:spPr>
          <a:xfrm>
            <a:off x="5154295" y="3645535"/>
            <a:ext cx="1092200" cy="92011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日期占位符 1"/>
          <p:cNvSpPr txBox="1">
            <a:spLocks noGrp="1"/>
          </p:cNvSpPr>
          <p:nvPr>
            <p:ph type="dt" sz="half" idx="10"/>
          </p:nvPr>
        </p:nvSpPr>
        <p:spPr bwMode="auto"/>
        <p:txBody>
          <a:bodyPr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7C45AE1C-987C-47C0-A6BF-81C1F3B4109E}" type="datetime1">
              <a:rPr kumimoji="0" lang="zh-CN" altLang="en-US" sz="18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fld>
            <a:endParaRPr kumimoji="0" lang="en-US" altLang="zh-CN" sz="18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endParaRPr>
          </a:p>
        </p:txBody>
      </p:sp>
      <p:sp>
        <p:nvSpPr>
          <p:cNvPr id="6" name="灯片编号占位符 3"/>
          <p:cNvSpPr txBox="1">
            <a:spLocks noGrp="1"/>
          </p:cNvSpPr>
          <p:nvPr>
            <p:ph type="sldNum" sz="quarter" idx="12"/>
          </p:nvPr>
        </p:nvSpPr>
        <p:spPr bwMode="auto"/>
        <p:txBody>
          <a:bodyPr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defRPr>
            </a:lvl1pPr>
            <a:lvl2pPr marL="457200" lvl="1"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5pPr>
          </a:lstStyle>
          <a:p>
            <a:pPr marL="0" marR="0" lvl="0" indent="0" algn="r" defTabSz="914400" rtl="0" eaLnBrk="1" fontAlgn="base" latinLnBrk="0" hangingPunct="1">
              <a:lnSpc>
                <a:spcPct val="100000"/>
              </a:lnSpc>
              <a:spcBef>
                <a:spcPct val="0"/>
              </a:spcBef>
              <a:spcAft>
                <a:spcPct val="0"/>
              </a:spcAft>
              <a:buClrTx/>
              <a:buSzTx/>
              <a:buFontTx/>
              <a:buNone/>
            </a:pPr>
            <a:fld id="{9A0DB2DC-4C9A-4742-B13C-FB6460FD3503}" type="slidenum">
              <a:rPr kumimoji="0" lang="zh-CN" altLang="en-US" sz="1800" b="1" i="0" u="none" strike="noStrike" kern="1200" cap="none" spc="0" normalizeH="0" baseline="0" noProof="1" dirty="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cs typeface="+mn-cs"/>
              </a:rPr>
            </a:fld>
            <a:endParaRPr kumimoji="0" lang="zh-CN" altLang="en-US" sz="1800" b="1" i="0" u="none" strike="noStrike" kern="1200" cap="none" spc="0" normalizeH="0" baseline="0" noProof="1" dirty="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cs typeface="+mn-cs"/>
            </a:endParaRPr>
          </a:p>
        </p:txBody>
      </p:sp>
      <p:sp>
        <p:nvSpPr>
          <p:cNvPr id="117765" name="Text Box 5"/>
          <p:cNvSpPr txBox="1"/>
          <p:nvPr/>
        </p:nvSpPr>
        <p:spPr>
          <a:xfrm>
            <a:off x="498475" y="785813"/>
            <a:ext cx="7896225" cy="584835"/>
          </a:xfrm>
          <a:prstGeom prst="rect">
            <a:avLst/>
          </a:prstGeom>
          <a:noFill/>
          <a:ln w="9525">
            <a:noFill/>
          </a:ln>
        </p:spPr>
        <p:txBody>
          <a:bodyPr wrap="square" lIns="90000" tIns="46800" rIns="90000" bIns="46800" anchor="t" anchorCtr="0">
            <a:spAutoFit/>
          </a:bodyPr>
          <a:p>
            <a:pPr>
              <a:spcBef>
                <a:spcPct val="50000"/>
              </a:spcBef>
            </a:pPr>
            <a:r>
              <a:rPr lang="en-US" altLang="zh-CN" sz="3200" b="1" dirty="0">
                <a:latin typeface="Arial" panose="020B0604020202020204" pitchFamily="34" charset="0"/>
                <a:ea typeface="隶书" panose="02010509060101010101" pitchFamily="49" charset="-122"/>
              </a:rPr>
              <a:t>1.2 </a:t>
            </a:r>
            <a:r>
              <a:rPr lang="zh-CN" altLang="en-US" sz="3200" b="1" dirty="0">
                <a:latin typeface="Arial" panose="020B0604020202020204" pitchFamily="34" charset="0"/>
                <a:ea typeface="隶书" panose="02010509060101010101" pitchFamily="49" charset="-122"/>
              </a:rPr>
              <a:t>专业的历史沿革、知识框架和学科关系</a:t>
            </a:r>
            <a:endParaRPr lang="zh-CN" altLang="en-US" sz="3200" b="1" dirty="0">
              <a:latin typeface="Arial" panose="020B0604020202020204" pitchFamily="34" charset="0"/>
              <a:ea typeface="隶书" panose="02010509060101010101" pitchFamily="49" charset="-122"/>
            </a:endParaRPr>
          </a:p>
        </p:txBody>
      </p:sp>
      <p:sp>
        <p:nvSpPr>
          <p:cNvPr id="117766" name="Text Box 6"/>
          <p:cNvSpPr txBox="1"/>
          <p:nvPr/>
        </p:nvSpPr>
        <p:spPr>
          <a:xfrm>
            <a:off x="777875" y="2091055"/>
            <a:ext cx="7484110" cy="3324225"/>
          </a:xfrm>
          <a:prstGeom prst="rect">
            <a:avLst/>
          </a:prstGeom>
          <a:noFill/>
          <a:ln w="9525">
            <a:noFill/>
          </a:ln>
        </p:spPr>
        <p:txBody>
          <a:bodyPr wrap="square" lIns="90000" tIns="46800" rIns="90000" bIns="46800" anchor="t" anchorCtr="0">
            <a:spAutoFit/>
          </a:bodyPr>
          <a:p>
            <a:pPr marL="342900" indent="-342900">
              <a:lnSpc>
                <a:spcPct val="150000"/>
              </a:lnSpc>
              <a:buFont typeface="Arial" panose="020B0604020202020204" pitchFamily="34" charset="0"/>
              <a:buChar char="•"/>
            </a:pPr>
            <a:r>
              <a:rPr lang="en-US" altLang="zh-CN" sz="2000" dirty="0">
                <a:latin typeface="Arial" panose="020B0604020202020204" pitchFamily="34" charset="0"/>
                <a:ea typeface="宋体" panose="02010600030101010101" pitchFamily="2" charset="-122"/>
              </a:rPr>
              <a:t>1998</a:t>
            </a:r>
            <a:r>
              <a:rPr lang="zh-CN" altLang="en-US" sz="2000" dirty="0">
                <a:latin typeface="Arial" panose="020B0604020202020204" pitchFamily="34" charset="0"/>
                <a:ea typeface="隶书" panose="02010509060101010101" pitchFamily="49" charset="-122"/>
              </a:rPr>
              <a:t>年</a:t>
            </a:r>
            <a:r>
              <a:rPr lang="en-US" altLang="zh-CN" sz="2000" dirty="0">
                <a:latin typeface="Arial" panose="020B0604020202020204" pitchFamily="34" charset="0"/>
                <a:ea typeface="宋体" panose="02010600030101010101" pitchFamily="2" charset="-122"/>
              </a:rPr>
              <a:t>4</a:t>
            </a:r>
            <a:r>
              <a:rPr lang="zh-CN" altLang="en-US" sz="2000" dirty="0">
                <a:latin typeface="Arial" panose="020B0604020202020204" pitchFamily="34" charset="0"/>
                <a:ea typeface="隶书" panose="02010509060101010101" pitchFamily="49" charset="-122"/>
              </a:rPr>
              <a:t>月，教育部对高校专业进行了以</a:t>
            </a:r>
            <a:r>
              <a:rPr lang="zh-CN" altLang="en-US" sz="2000" dirty="0">
                <a:solidFill>
                  <a:srgbClr val="FF0000"/>
                </a:solidFill>
                <a:latin typeface="Arial" panose="020B0604020202020204" pitchFamily="34" charset="0"/>
                <a:ea typeface="隶书" panose="02010509060101010101" pitchFamily="49" charset="-122"/>
              </a:rPr>
              <a:t>拓宽专业面</a:t>
            </a:r>
            <a:r>
              <a:rPr lang="zh-CN" altLang="en-US" sz="2000" dirty="0">
                <a:latin typeface="Arial" panose="020B0604020202020204" pitchFamily="34" charset="0"/>
                <a:ea typeface="隶书" panose="02010509060101010101" pitchFamily="49" charset="-122"/>
              </a:rPr>
              <a:t>为主要目的的调整，将原来的</a:t>
            </a:r>
            <a:r>
              <a:rPr lang="zh-CN" altLang="en-US" sz="2000" dirty="0">
                <a:solidFill>
                  <a:srgbClr val="00B050"/>
                </a:solidFill>
                <a:latin typeface="Arial" panose="020B0604020202020204" pitchFamily="34" charset="0"/>
                <a:ea typeface="隶书" panose="02010509060101010101" pitchFamily="49" charset="-122"/>
              </a:rPr>
              <a:t>光电子技术、微电子技术、物理电子技术、物理电子与光电子技术、电子材料与元器件</a:t>
            </a:r>
            <a:r>
              <a:rPr lang="zh-CN" altLang="en-US" sz="2000" dirty="0">
                <a:solidFill>
                  <a:srgbClr val="FF0000"/>
                </a:solidFill>
                <a:latin typeface="Arial" panose="020B0604020202020204" pitchFamily="34" charset="0"/>
                <a:ea typeface="隶书" panose="02010509060101010101" pitchFamily="49" charset="-122"/>
              </a:rPr>
              <a:t>五</a:t>
            </a:r>
            <a:r>
              <a:rPr lang="zh-CN" altLang="en-US" sz="2000" dirty="0">
                <a:latin typeface="Arial" panose="020B0604020202020204" pitchFamily="34" charset="0"/>
                <a:ea typeface="隶书" panose="02010509060101010101" pitchFamily="49" charset="-122"/>
              </a:rPr>
              <a:t>个专业合并为电子科学与技术专业。</a:t>
            </a:r>
            <a:r>
              <a:rPr lang="zh-CN" altLang="en-US" sz="2000" dirty="0">
                <a:solidFill>
                  <a:srgbClr val="00B0F0"/>
                </a:solidFill>
                <a:latin typeface="Arial" panose="020B0604020202020204" pitchFamily="34" charset="0"/>
                <a:ea typeface="隶书" panose="02010509060101010101" pitchFamily="49" charset="-122"/>
              </a:rPr>
              <a:t>（电子科学与技术专业是一个基础知识面宽、应用领域广泛的综合性专业。）</a:t>
            </a:r>
            <a:endParaRPr lang="zh-CN" altLang="en-US" sz="2000" dirty="0">
              <a:latin typeface="Arial" panose="020B0604020202020204" pitchFamily="34" charset="0"/>
              <a:ea typeface="隶书" panose="02010509060101010101" pitchFamily="49" charset="-122"/>
            </a:endParaRPr>
          </a:p>
          <a:p>
            <a:pPr marL="342900" indent="-342900">
              <a:lnSpc>
                <a:spcPct val="150000"/>
              </a:lnSpc>
              <a:buFont typeface="Arial" panose="020B0604020202020204" pitchFamily="34" charset="0"/>
              <a:buChar char="•"/>
            </a:pPr>
            <a:r>
              <a:rPr lang="zh-CN" altLang="en-US" sz="2000" dirty="0">
                <a:latin typeface="Arial" panose="020B0604020202020204" pitchFamily="34" charset="0"/>
                <a:ea typeface="隶书" panose="02010509060101010101" pitchFamily="49" charset="-122"/>
              </a:rPr>
              <a:t>全国高校从</a:t>
            </a:r>
            <a:r>
              <a:rPr lang="en-US" altLang="zh-CN" sz="2000" dirty="0">
                <a:latin typeface="Arial" panose="020B0604020202020204" pitchFamily="34" charset="0"/>
                <a:ea typeface="宋体" panose="02010600030101010101" pitchFamily="2" charset="-122"/>
              </a:rPr>
              <a:t>1999</a:t>
            </a:r>
            <a:r>
              <a:rPr lang="zh-CN" altLang="en-US" sz="2000" dirty="0">
                <a:latin typeface="Arial" panose="020B0604020202020204" pitchFamily="34" charset="0"/>
                <a:ea typeface="隶书" panose="02010509060101010101" pitchFamily="49" charset="-122"/>
              </a:rPr>
              <a:t>年开始按新专业名称招生。</a:t>
            </a:r>
            <a:endParaRPr lang="zh-CN" altLang="en-US" sz="2000" dirty="0">
              <a:latin typeface="Arial" panose="020B0604020202020204" pitchFamily="34" charset="0"/>
              <a:ea typeface="隶书" panose="02010509060101010101" pitchFamily="49" charset="-122"/>
            </a:endParaRPr>
          </a:p>
          <a:p>
            <a:pPr marL="342900" indent="-342900">
              <a:lnSpc>
                <a:spcPct val="150000"/>
              </a:lnSpc>
              <a:buFont typeface="Arial" panose="020B0604020202020204" pitchFamily="34" charset="0"/>
              <a:buChar char="•"/>
            </a:pPr>
            <a:r>
              <a:rPr lang="en-US" altLang="zh-CN" sz="2000" dirty="0">
                <a:latin typeface="Arial" panose="020B0604020202020204" pitchFamily="34" charset="0"/>
                <a:ea typeface="宋体" panose="02010600030101010101" pitchFamily="2" charset="-122"/>
              </a:rPr>
              <a:t>2012</a:t>
            </a:r>
            <a:r>
              <a:rPr lang="zh-CN" altLang="en-US" sz="2000" dirty="0">
                <a:latin typeface="Arial" panose="020B0604020202020204" pitchFamily="34" charset="0"/>
                <a:ea typeface="隶书" panose="02010509060101010101" pitchFamily="49" charset="-122"/>
              </a:rPr>
              <a:t>年专业目录调整，名称不变。 </a:t>
            </a:r>
            <a:endParaRPr lang="zh-CN" altLang="en-US" sz="2000" dirty="0">
              <a:latin typeface="Arial" panose="020B0604020202020204" pitchFamily="34" charset="0"/>
              <a:ea typeface="隶书" panose="02010509060101010101" pitchFamily="49" charset="-122"/>
            </a:endParaRPr>
          </a:p>
        </p:txBody>
      </p:sp>
      <p:sp>
        <p:nvSpPr>
          <p:cNvPr id="14342" name="文本框 1"/>
          <p:cNvSpPr txBox="1"/>
          <p:nvPr/>
        </p:nvSpPr>
        <p:spPr>
          <a:xfrm>
            <a:off x="457200" y="1568450"/>
            <a:ext cx="4289425" cy="522288"/>
          </a:xfrm>
          <a:prstGeom prst="rect">
            <a:avLst/>
          </a:prstGeom>
          <a:noFill/>
          <a:ln w="9525">
            <a:noFill/>
          </a:ln>
        </p:spPr>
        <p:txBody>
          <a:bodyPr wrap="none" anchor="t" anchorCtr="0">
            <a:spAutoFit/>
          </a:bodyPr>
          <a:p>
            <a:r>
              <a:rPr lang="en-US" altLang="zh-CN" sz="2800" b="1" dirty="0">
                <a:latin typeface="Arial" panose="020B0604020202020204" pitchFamily="34" charset="0"/>
                <a:ea typeface="隶书" panose="02010509060101010101" pitchFamily="49" charset="-122"/>
              </a:rPr>
              <a:t>1.2.1 </a:t>
            </a:r>
            <a:r>
              <a:rPr lang="zh-CN" altLang="en-US" sz="2800" b="1" dirty="0">
                <a:latin typeface="Arial" panose="020B0604020202020204" pitchFamily="34" charset="0"/>
                <a:ea typeface="隶书" panose="02010509060101010101" pitchFamily="49" charset="-122"/>
              </a:rPr>
              <a:t>电科专业的历史沿革</a:t>
            </a:r>
            <a:endParaRPr lang="zh-CN" altLang="en-US" sz="2800">
              <a:latin typeface="Arial" panose="020B0604020202020204" pitchFamily="34" charset="0"/>
              <a:ea typeface="宋体" panose="02010600030101010101" pitchFamily="2"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7765"/>
                                        </p:tgtEl>
                                        <p:attrNameLst>
                                          <p:attrName>style.visibility</p:attrName>
                                        </p:attrNameLst>
                                      </p:cBhvr>
                                      <p:to>
                                        <p:strVal val="visible"/>
                                      </p:to>
                                    </p:set>
                                    <p:animEffect transition="in" filter="blinds(horizontal)">
                                      <p:cBhvr>
                                        <p:cTn id="7" dur="500"/>
                                        <p:tgtEl>
                                          <p:spTgt spid="117765"/>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117766"/>
                                        </p:tgtEl>
                                        <p:attrNameLst>
                                          <p:attrName>style.visibility</p:attrName>
                                        </p:attrNameLst>
                                      </p:cBhvr>
                                      <p:to>
                                        <p:strVal val="visible"/>
                                      </p:to>
                                    </p:set>
                                    <p:animEffect transition="in" filter="diamond(in)">
                                      <p:cBhvr>
                                        <p:cTn id="12" dur="2000"/>
                                        <p:tgtEl>
                                          <p:spTgt spid="1177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5" grpId="0"/>
      <p:bldP spid="11776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日期占位符 1"/>
          <p:cNvSpPr txBox="1">
            <a:spLocks noGrp="1"/>
          </p:cNvSpPr>
          <p:nvPr>
            <p:ph type="dt" sz="half" idx="10"/>
          </p:nvPr>
        </p:nvSpPr>
        <p:spPr bwMode="auto"/>
        <p:txBody>
          <a:bodyPr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B86C7876-4DDD-4847-888E-0381761A90B8}" type="datetime1">
              <a:rPr kumimoji="0" lang="zh-CN" altLang="en-US" sz="18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rPr>
            </a:fld>
            <a:endParaRPr kumimoji="0" lang="en-US" altLang="zh-CN" sz="18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n-ea"/>
              <a:cs typeface="+mn-cs"/>
            </a:endParaRPr>
          </a:p>
        </p:txBody>
      </p:sp>
      <p:sp>
        <p:nvSpPr>
          <p:cNvPr id="5" name="灯片编号占位符 3"/>
          <p:cNvSpPr txBox="1">
            <a:spLocks noGrp="1"/>
          </p:cNvSpPr>
          <p:nvPr>
            <p:ph type="sldNum" sz="quarter" idx="12"/>
          </p:nvPr>
        </p:nvSpPr>
        <p:spPr bwMode="auto"/>
        <p:txBody>
          <a:bodyPr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defRPr>
            </a:lvl1pPr>
            <a:lvl2pPr marL="457200" lvl="1"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隶书" panose="02010509060101010101" pitchFamily="49" charset="-122"/>
                <a:cs typeface="+mn-cs"/>
              </a:defRPr>
            </a:lvl5pPr>
          </a:lstStyle>
          <a:p>
            <a:pPr marL="0" marR="0" lvl="0" indent="0" algn="r" defTabSz="914400" rtl="0" eaLnBrk="1" fontAlgn="base" latinLnBrk="0" hangingPunct="1">
              <a:lnSpc>
                <a:spcPct val="100000"/>
              </a:lnSpc>
              <a:spcBef>
                <a:spcPct val="0"/>
              </a:spcBef>
              <a:spcAft>
                <a:spcPct val="0"/>
              </a:spcAft>
              <a:buClrTx/>
              <a:buSzTx/>
              <a:buFontTx/>
              <a:buNone/>
            </a:pPr>
            <a:fld id="{9A0DB2DC-4C9A-4742-B13C-FB6460FD3503}" type="slidenum">
              <a:rPr kumimoji="0" lang="zh-CN" altLang="en-US" sz="1800" b="1" i="0" u="none" strike="noStrike" kern="1200" cap="none" spc="0" normalizeH="0" baseline="0" noProof="1" dirty="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cs typeface="+mn-cs"/>
              </a:rPr>
            </a:fld>
            <a:endParaRPr kumimoji="0" lang="zh-CN" altLang="en-US" sz="1800" b="1" i="0" u="none" strike="noStrike" kern="1200" cap="none" spc="0" normalizeH="0" baseline="0" noProof="1" dirty="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cs typeface="+mn-cs"/>
            </a:endParaRPr>
          </a:p>
        </p:txBody>
      </p:sp>
      <p:sp>
        <p:nvSpPr>
          <p:cNvPr id="118788" name="Text Box 4"/>
          <p:cNvSpPr txBox="1"/>
          <p:nvPr/>
        </p:nvSpPr>
        <p:spPr>
          <a:xfrm>
            <a:off x="695325" y="908685"/>
            <a:ext cx="7886700" cy="1016000"/>
          </a:xfrm>
          <a:prstGeom prst="rect">
            <a:avLst/>
          </a:prstGeom>
          <a:noFill/>
          <a:ln w="9525">
            <a:noFill/>
          </a:ln>
        </p:spPr>
        <p:txBody>
          <a:bodyPr wrap="square" lIns="90000" tIns="46800" rIns="90000" bIns="46800" anchor="t" anchorCtr="0">
            <a:spAutoFit/>
          </a:bodyPr>
          <a:p>
            <a:pPr>
              <a:lnSpc>
                <a:spcPct val="150000"/>
              </a:lnSpc>
            </a:pPr>
            <a:r>
              <a:rPr lang="zh-CN" altLang="en-US" sz="2000" dirty="0">
                <a:solidFill>
                  <a:srgbClr val="00B050"/>
                </a:solidFill>
                <a:ea typeface="隶书" panose="02010509060101010101" pitchFamily="49" charset="-122"/>
                <a:sym typeface="+mn-ea"/>
              </a:rPr>
              <a:t>光电子技术、微电子技术、物理电子技术、物理电子与光电子技术、电子材料与元器件</a:t>
            </a:r>
            <a:r>
              <a:rPr lang="zh-CN" altLang="en-US" sz="2000" dirty="0">
                <a:solidFill>
                  <a:srgbClr val="FF0000"/>
                </a:solidFill>
                <a:ea typeface="隶书" panose="02010509060101010101" pitchFamily="49" charset="-122"/>
                <a:sym typeface="+mn-ea"/>
              </a:rPr>
              <a:t>五</a:t>
            </a:r>
            <a:r>
              <a:rPr lang="zh-CN" altLang="en-US" sz="2000" dirty="0">
                <a:ea typeface="隶书" panose="02010509060101010101" pitchFamily="49" charset="-122"/>
                <a:sym typeface="+mn-ea"/>
              </a:rPr>
              <a:t>个专业</a:t>
            </a:r>
            <a:endParaRPr lang="zh-CN" altLang="en-US" sz="2000" dirty="0">
              <a:latin typeface="宋体" panose="02010600030101010101" pitchFamily="2" charset="-122"/>
              <a:ea typeface="宋体" panose="02010600030101010101" pitchFamily="2" charset="-122"/>
            </a:endParaRPr>
          </a:p>
        </p:txBody>
      </p:sp>
      <p:sp>
        <p:nvSpPr>
          <p:cNvPr id="118789" name="Text Box 5"/>
          <p:cNvSpPr txBox="1"/>
          <p:nvPr/>
        </p:nvSpPr>
        <p:spPr>
          <a:xfrm>
            <a:off x="755015" y="2564765"/>
            <a:ext cx="7823200" cy="2031365"/>
          </a:xfrm>
          <a:prstGeom prst="rect">
            <a:avLst/>
          </a:prstGeom>
          <a:noFill/>
          <a:ln w="9525">
            <a:noFill/>
          </a:ln>
        </p:spPr>
        <p:txBody>
          <a:bodyPr wrap="square" lIns="90000" tIns="46800" rIns="90000" bIns="46800" anchor="t" anchorCtr="0">
            <a:spAutoFit/>
          </a:bodyPr>
          <a:p>
            <a:pPr algn="just">
              <a:lnSpc>
                <a:spcPct val="150000"/>
              </a:lnSpc>
            </a:pPr>
            <a:r>
              <a:rPr lang="zh-CN" altLang="en-US" sz="2400" dirty="0">
                <a:solidFill>
                  <a:srgbClr val="FFFF00"/>
                </a:solidFill>
                <a:latin typeface="Arial" panose="020B0604020202020204" pitchFamily="34" charset="0"/>
                <a:ea typeface="隶书" panose="02010509060101010101" pitchFamily="49" charset="-122"/>
              </a:rPr>
              <a:t> </a:t>
            </a:r>
            <a:r>
              <a:rPr lang="zh-CN" altLang="en-US" sz="2000" dirty="0">
                <a:solidFill>
                  <a:srgbClr val="FFFF00"/>
                </a:solidFill>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 </a:t>
            </a:r>
            <a:r>
              <a:rPr lang="zh-CN" altLang="en-US" sz="2400" b="1" dirty="0">
                <a:solidFill>
                  <a:schemeClr val="tx1"/>
                </a:solidFill>
                <a:latin typeface="宋体" panose="02010600030101010101" pitchFamily="2" charset="-122"/>
                <a:ea typeface="宋体" panose="02010600030101010101" pitchFamily="2" charset="-122"/>
              </a:rPr>
              <a:t>光电子技术专业</a:t>
            </a:r>
            <a:r>
              <a:rPr lang="zh-CN" altLang="en-US" sz="2000" dirty="0">
                <a:latin typeface="宋体" panose="02010600030101010101" pitchFamily="2" charset="-122"/>
                <a:ea typeface="宋体" panose="02010600030101010101" pitchFamily="2" charset="-122"/>
              </a:rPr>
              <a:t>起源于由几个最先开展</a:t>
            </a:r>
            <a:r>
              <a:rPr lang="zh-CN" altLang="en-US" sz="2000" dirty="0">
                <a:solidFill>
                  <a:srgbClr val="FF0000"/>
                </a:solidFill>
                <a:latin typeface="宋体" panose="02010600030101010101" pitchFamily="2" charset="-122"/>
                <a:ea typeface="宋体" panose="02010600030101010101" pitchFamily="2" charset="-122"/>
              </a:rPr>
              <a:t>激光技术</a:t>
            </a:r>
            <a:r>
              <a:rPr lang="zh-CN" altLang="en-US" sz="2000" dirty="0">
                <a:latin typeface="宋体" panose="02010600030101010101" pitchFamily="2" charset="-122"/>
                <a:ea typeface="宋体" panose="02010600030101010101" pitchFamily="2" charset="-122"/>
              </a:rPr>
              <a:t>研究的高校在</a:t>
            </a:r>
            <a:r>
              <a:rPr lang="en-US" altLang="zh-CN" sz="2000" dirty="0">
                <a:latin typeface="宋体" panose="02010600030101010101" pitchFamily="2" charset="-122"/>
                <a:ea typeface="宋体" panose="02010600030101010101" pitchFamily="2" charset="-122"/>
              </a:rPr>
              <a:t>1971</a:t>
            </a:r>
            <a:r>
              <a:rPr lang="zh-CN" altLang="en-US" sz="2000" dirty="0">
                <a:latin typeface="宋体" panose="02010600030101010101" pitchFamily="2" charset="-122"/>
                <a:ea typeface="宋体" panose="02010600030101010101" pitchFamily="2" charset="-122"/>
              </a:rPr>
              <a:t>年成立的激光专业。该专业在</a:t>
            </a:r>
            <a:r>
              <a:rPr lang="en-US" altLang="zh-CN" sz="2000" dirty="0">
                <a:latin typeface="宋体" panose="02010600030101010101" pitchFamily="2" charset="-122"/>
                <a:ea typeface="宋体" panose="02010600030101010101" pitchFamily="2" charset="-122"/>
              </a:rPr>
              <a:t>1985</a:t>
            </a:r>
            <a:r>
              <a:rPr lang="zh-CN" altLang="en-US" sz="2000" dirty="0">
                <a:latin typeface="宋体" panose="02010600030101010101" pitchFamily="2" charset="-122"/>
                <a:ea typeface="宋体" panose="02010600030101010101" pitchFamily="2" charset="-122"/>
              </a:rPr>
              <a:t>年根据国家教委颁布的专业目录改名为光电子技术专业，</a:t>
            </a:r>
            <a:r>
              <a:rPr lang="en-US" altLang="zh-CN" sz="2000" dirty="0">
                <a:latin typeface="宋体" panose="02010600030101010101" pitchFamily="2" charset="-122"/>
                <a:ea typeface="宋体" panose="02010600030101010101" pitchFamily="2" charset="-122"/>
              </a:rPr>
              <a:t>1998</a:t>
            </a:r>
            <a:r>
              <a:rPr lang="zh-CN" altLang="en-US" sz="2000" dirty="0">
                <a:latin typeface="宋体" panose="02010600030101010101" pitchFamily="2" charset="-122"/>
                <a:ea typeface="宋体" panose="02010600030101010101" pitchFamily="2" charset="-122"/>
              </a:rPr>
              <a:t>年</a:t>
            </a:r>
            <a:r>
              <a:rPr lang="en-US" altLang="zh-CN" sz="2000" dirty="0">
                <a:latin typeface="宋体" panose="02010600030101010101" pitchFamily="2" charset="-122"/>
                <a:ea typeface="宋体" panose="02010600030101010101" pitchFamily="2" charset="-122"/>
              </a:rPr>
              <a:t>4</a:t>
            </a:r>
            <a:r>
              <a:rPr lang="zh-CN" altLang="en-US" sz="2000" dirty="0">
                <a:latin typeface="宋体" panose="02010600030101010101" pitchFamily="2" charset="-122"/>
                <a:ea typeface="宋体" panose="02010600030101010101" pitchFamily="2" charset="-122"/>
              </a:rPr>
              <a:t>月调整为电子科学与技术专业的一个方向。</a:t>
            </a:r>
            <a:r>
              <a:rPr lang="zh-CN" altLang="en-US" dirty="0">
                <a:solidFill>
                  <a:srgbClr val="FFFF66"/>
                </a:solidFill>
                <a:latin typeface="Arial" panose="020B0604020202020204" pitchFamily="34" charset="0"/>
                <a:ea typeface="隶书" panose="02010509060101010101" pitchFamily="49" charset="-122"/>
              </a:rPr>
              <a:t> </a:t>
            </a:r>
            <a:endParaRPr lang="zh-CN" altLang="en-US" dirty="0">
              <a:solidFill>
                <a:srgbClr val="FFFF66"/>
              </a:solidFill>
              <a:latin typeface="Arial" panose="020B0604020202020204" pitchFamily="34" charset="0"/>
              <a:ea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8788"/>
                                        </p:tgtEl>
                                        <p:attrNameLst>
                                          <p:attrName>style.visibility</p:attrName>
                                        </p:attrNameLst>
                                      </p:cBhvr>
                                      <p:to>
                                        <p:strVal val="visible"/>
                                      </p:to>
                                    </p:set>
                                    <p:animEffect transition="in" filter="blinds(horizontal)">
                                      <p:cBhvr>
                                        <p:cTn id="7" dur="500"/>
                                        <p:tgtEl>
                                          <p:spTgt spid="11878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18789"/>
                                        </p:tgtEl>
                                        <p:attrNameLst>
                                          <p:attrName>style.visibility</p:attrName>
                                        </p:attrNameLst>
                                      </p:cBhvr>
                                      <p:to>
                                        <p:strVal val="visible"/>
                                      </p:to>
                                    </p:set>
                                    <p:anim calcmode="lin" valueType="num">
                                      <p:cBhvr>
                                        <p:cTn id="12" dur="500" fill="hold"/>
                                        <p:tgtEl>
                                          <p:spTgt spid="118789"/>
                                        </p:tgtEl>
                                        <p:attrNameLst>
                                          <p:attrName>ppt_x</p:attrName>
                                        </p:attrNameLst>
                                      </p:cBhvr>
                                      <p:tavLst>
                                        <p:tav tm="0">
                                          <p:val>
                                            <p:strVal val="#ppt_x"/>
                                          </p:val>
                                        </p:tav>
                                        <p:tav tm="100000">
                                          <p:val>
                                            <p:strVal val="#ppt_x"/>
                                          </p:val>
                                        </p:tav>
                                      </p:tavLst>
                                    </p:anim>
                                    <p:anim calcmode="lin" valueType="num">
                                      <p:cBhvr>
                                        <p:cTn id="13" dur="500" fill="hold"/>
                                        <p:tgtEl>
                                          <p:spTgt spid="1187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8" grpId="0"/>
      <p:bldP spid="118789" grpId="0"/>
    </p:bldLst>
  </p:timing>
</p:sld>
</file>

<file path=ppt/tags/tag1.xml><?xml version="1.0" encoding="utf-8"?>
<p:tagLst xmlns:p="http://schemas.openxmlformats.org/presentationml/2006/main">
  <p:tag name="KSO_WM_SLIDE_MODEL_TYPE" val="cover"/>
</p:tagLst>
</file>

<file path=ppt/tags/tag10.xml><?xml version="1.0" encoding="utf-8"?>
<p:tagLst xmlns:p="http://schemas.openxmlformats.org/presentationml/2006/main">
  <p:tag name="COMMONDATA" val="eyJoZGlkIjoiNDRjZjQyZGZhNjlhNDkzZTI5OWIxNDE3NmJkZDUzMjUifQ=="/>
  <p:tag name="KSO_WPP_MARK_KEY" val="abe7d9b1-efe8-44a3-8151-188fc6e756cc"/>
</p:tagLst>
</file>

<file path=ppt/tags/tag2.xml><?xml version="1.0" encoding="utf-8"?>
<p:tagLst xmlns:p="http://schemas.openxmlformats.org/presentationml/2006/main">
  <p:tag name="KSO_WM_UNIT_PLACING_PICTURE_USER_VIEWPORT" val="{&quot;height&quot;:4464,&quot;width&quot;:4392}"/>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UNIT_PLACING_PICTURE_USER_VIEWPORT" val="{&quot;height&quot;:2934,&quot;width&quot;:8532}"/>
</p:tagLst>
</file>

<file path=ppt/tags/tag5.xml><?xml version="1.0" encoding="utf-8"?>
<p:tagLst xmlns:p="http://schemas.openxmlformats.org/presentationml/2006/main">
  <p:tag name="KSO_WM_SLIDE_MODEL_TYPE" val="timeline"/>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6743</Words>
  <Application>WPS 演示</Application>
  <PresentationFormat/>
  <Paragraphs>432</Paragraphs>
  <Slides>46</Slides>
  <Notes>0</Notes>
  <HiddenSlides>0</HiddenSlides>
  <MMClips>0</MMClips>
  <ScaleCrop>false</ScaleCrop>
  <HeadingPairs>
    <vt:vector size="6" baseType="variant">
      <vt:variant>
        <vt:lpstr>已用的字体</vt:lpstr>
      </vt:variant>
      <vt:variant>
        <vt:i4>23</vt:i4>
      </vt:variant>
      <vt:variant>
        <vt:lpstr>主题</vt:lpstr>
      </vt:variant>
      <vt:variant>
        <vt:i4>3</vt:i4>
      </vt:variant>
      <vt:variant>
        <vt:lpstr>幻灯片标题</vt:lpstr>
      </vt:variant>
      <vt:variant>
        <vt:i4>46</vt:i4>
      </vt:variant>
    </vt:vector>
  </HeadingPairs>
  <TitlesOfParts>
    <vt:vector size="72" baseType="lpstr">
      <vt:lpstr>Arial</vt:lpstr>
      <vt:lpstr>宋体</vt:lpstr>
      <vt:lpstr>Wingdings</vt:lpstr>
      <vt:lpstr>隶书</vt:lpstr>
      <vt:lpstr>Times New Roman</vt:lpstr>
      <vt:lpstr>华文楷体</vt:lpstr>
      <vt:lpstr>仿宋_GB2312</vt:lpstr>
      <vt:lpstr>仿宋</vt:lpstr>
      <vt:lpstr>楷体</vt:lpstr>
      <vt:lpstr>微软雅黑</vt:lpstr>
      <vt:lpstr>Arial Unicode MS</vt:lpstr>
      <vt:lpstr>Calibri</vt:lpstr>
      <vt:lpstr>方正舒体</vt:lpstr>
      <vt:lpstr>等线</vt:lpstr>
      <vt:lpstr>黑体</vt:lpstr>
      <vt:lpstr>方正粗黑宋简体</vt:lpstr>
      <vt:lpstr>Malgun Gothic Semilight</vt:lpstr>
      <vt:lpstr>等线 Light</vt:lpstr>
      <vt:lpstr>幼圆</vt:lpstr>
      <vt:lpstr>新宋体</vt:lpstr>
      <vt:lpstr>华文细黑</vt:lpstr>
      <vt:lpstr>华光中楷_CNKI</vt:lpstr>
      <vt:lpstr>华光中等线_CNKI</vt:lpstr>
      <vt:lpstr>默认设计模板</vt:lpstr>
      <vt:lpstr>1_默认设计模板</vt:lpstr>
      <vt:lpstr>4_默认设计模板</vt:lpstr>
      <vt:lpstr>电子科学与技术导论 序   言（1）</vt:lpstr>
      <vt:lpstr> 序言（1）提  纲</vt:lpstr>
      <vt:lpstr>PowerPoint 演示文稿</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1.2.2 电科专业知识框架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3）与数学、物理学等一级学科的关系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电子科学与技术 导  论</dc:title>
  <dc:creator>a</dc:creator>
  <cp:lastModifiedBy>dell</cp:lastModifiedBy>
  <cp:revision>34</cp:revision>
  <dcterms:created xsi:type="dcterms:W3CDTF">2019-07-04T16:50:00Z</dcterms:created>
  <dcterms:modified xsi:type="dcterms:W3CDTF">2023-11-11T08:05:47Z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2052-12.1.0.15712</vt:lpwstr>
  </property>
  <property fmtid="{D5CDD505-2E9C-101B-9397-08002B2CF9AE}" pid="3" name="ICV">
    <vt:lpwstr>75289EC2CA454EDC89329A729C062FBC</vt:lpwstr>
  </property>
</Properties>
</file>